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heme/themeOverride2.xml" ContentType="application/vnd.openxmlformats-officedocument.themeOverr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26"/>
  </p:notesMasterIdLst>
  <p:sldIdLst>
    <p:sldId id="274" r:id="rId5"/>
    <p:sldId id="315" r:id="rId6"/>
    <p:sldId id="314" r:id="rId7"/>
    <p:sldId id="322" r:id="rId8"/>
    <p:sldId id="313" r:id="rId9"/>
    <p:sldId id="319" r:id="rId10"/>
    <p:sldId id="324" r:id="rId11"/>
    <p:sldId id="307" r:id="rId12"/>
    <p:sldId id="323" r:id="rId13"/>
    <p:sldId id="312" r:id="rId14"/>
    <p:sldId id="309" r:id="rId15"/>
    <p:sldId id="308" r:id="rId16"/>
    <p:sldId id="320" r:id="rId17"/>
    <p:sldId id="311" r:id="rId18"/>
    <p:sldId id="328" r:id="rId19"/>
    <p:sldId id="325" r:id="rId20"/>
    <p:sldId id="326" r:id="rId21"/>
    <p:sldId id="327" r:id="rId22"/>
    <p:sldId id="310" r:id="rId23"/>
    <p:sldId id="317" r:id="rId24"/>
    <p:sldId id="295"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975" autoAdjust="0"/>
    <p:restoredTop sz="84337" autoAdjust="0"/>
  </p:normalViewPr>
  <p:slideViewPr>
    <p:cSldViewPr snapToGrid="0">
      <p:cViewPr varScale="1">
        <p:scale>
          <a:sx n="57" d="100"/>
          <a:sy n="57" d="100"/>
        </p:scale>
        <p:origin x="940" y="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78DDDEA-63BC-40A0-8BC0-D6413F38691F}" type="datetimeFigureOut">
              <a:rPr lang="en-US" smtClean="0"/>
              <a:t>10/14/2020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306F76E-E60C-4C54-B47A-C2C406EC8F72}" type="slidenum">
              <a:rPr lang="en-US" smtClean="0"/>
              <a:t>‹#›</a:t>
            </a:fld>
            <a:endParaRPr lang="en-US" dirty="0"/>
          </a:p>
        </p:txBody>
      </p:sp>
    </p:spTree>
    <p:extLst>
      <p:ext uri="{BB962C8B-B14F-4D97-AF65-F5344CB8AC3E}">
        <p14:creationId xmlns:p14="http://schemas.microsoft.com/office/powerpoint/2010/main" val="29874831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4306F76E-E60C-4C54-B47A-C2C406EC8F72}" type="slidenum">
              <a:rPr lang="en-US" smtClean="0"/>
              <a:t>2</a:t>
            </a:fld>
            <a:endParaRPr lang="en-US" dirty="0"/>
          </a:p>
        </p:txBody>
      </p:sp>
    </p:spTree>
    <p:extLst>
      <p:ext uri="{BB962C8B-B14F-4D97-AF65-F5344CB8AC3E}">
        <p14:creationId xmlns:p14="http://schemas.microsoft.com/office/powerpoint/2010/main" val="3683982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Missing data mainly includes the lack of records and the lack of information in a field in the record, both of which will result in inaccurate analysis results. As shown below, there are a lot of  missing values in this data set.</a:t>
            </a:r>
          </a:p>
          <a:p>
            <a:endParaRPr lang="en-CA" dirty="0"/>
          </a:p>
          <a:p>
            <a:r>
              <a:rPr lang="en-CA" dirty="0"/>
              <a:t>Before performing data analysis, we must deal with missing values. We can use the method of deleting the tuple, that is, deleting the object (tuple, record) with the missing attribute value, so as to get a complete information table.</a:t>
            </a:r>
          </a:p>
          <a:p>
            <a:endParaRPr lang="en-CA" dirty="0"/>
          </a:p>
        </p:txBody>
      </p:sp>
      <p:sp>
        <p:nvSpPr>
          <p:cNvPr id="4" name="Slide Number Placeholder 3"/>
          <p:cNvSpPr>
            <a:spLocks noGrp="1"/>
          </p:cNvSpPr>
          <p:nvPr>
            <p:ph type="sldNum" sz="quarter" idx="5"/>
          </p:nvPr>
        </p:nvSpPr>
        <p:spPr/>
        <p:txBody>
          <a:bodyPr/>
          <a:lstStyle/>
          <a:p>
            <a:fld id="{4306F76E-E60C-4C54-B47A-C2C406EC8F72}" type="slidenum">
              <a:rPr lang="en-US" smtClean="0"/>
              <a:t>6</a:t>
            </a:fld>
            <a:endParaRPr lang="en-US" dirty="0"/>
          </a:p>
        </p:txBody>
      </p:sp>
    </p:spTree>
    <p:extLst>
      <p:ext uri="{BB962C8B-B14F-4D97-AF65-F5344CB8AC3E}">
        <p14:creationId xmlns:p14="http://schemas.microsoft.com/office/powerpoint/2010/main" val="27066453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416896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fld id="{ED291B17-9318-49DB-B28B-6E5994AE9581}" type="datetime1">
              <a:rPr lang="en-US" smtClean="0"/>
              <a:t>10/14/2020</a:t>
            </a:fld>
            <a:endParaRPr lang="en-US" dirty="0"/>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35723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Closing">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A46D6285-06A8-4297-915D-0A280359C280}"/>
              </a:ext>
            </a:extLst>
          </p:cNvPr>
          <p:cNvSpPr>
            <a:spLocks noGrp="1"/>
          </p:cNvSpPr>
          <p:nvPr>
            <p:ph type="pic" sz="quarter" idx="10" hasCustomPrompt="1"/>
          </p:nvPr>
        </p:nvSpPr>
        <p:spPr>
          <a:xfrm>
            <a:off x="1" y="0"/>
            <a:ext cx="12192000" cy="6858000"/>
          </a:xfrm>
        </p:spPr>
        <p:txBody>
          <a:bodyPr vert="horz" lIns="91440" tIns="45720" rIns="91440" bIns="45720" rtlCol="0" anchor="ctr" anchorCtr="1">
            <a:normAutofit/>
          </a:bodyPr>
          <a:lstStyle>
            <a:lvl1pPr>
              <a:defRPr lang="en-GB" sz="2400">
                <a:solidFill>
                  <a:schemeClr val="tx1"/>
                </a:solidFill>
              </a:defRPr>
            </a:lvl1pPr>
          </a:lstStyle>
          <a:p>
            <a:pPr marL="0" lvl="0" indent="0">
              <a:buNone/>
            </a:pPr>
            <a:r>
              <a:rPr lang="en-US" dirty="0"/>
              <a:t>Insert Image</a:t>
            </a:r>
            <a:endParaRPr lang="en-GB" dirty="0"/>
          </a:p>
        </p:txBody>
      </p:sp>
      <p:sp>
        <p:nvSpPr>
          <p:cNvPr id="10" name="Title 1">
            <a:extLst>
              <a:ext uri="{FF2B5EF4-FFF2-40B4-BE49-F238E27FC236}">
                <a16:creationId xmlns:a16="http://schemas.microsoft.com/office/drawing/2014/main" id="{A75C086E-F523-4C77-938F-0DB6203DBC43}"/>
              </a:ext>
            </a:extLst>
          </p:cNvPr>
          <p:cNvSpPr>
            <a:spLocks noGrp="1"/>
          </p:cNvSpPr>
          <p:nvPr>
            <p:ph type="ctrTitle" hasCustomPrompt="1"/>
          </p:nvPr>
        </p:nvSpPr>
        <p:spPr>
          <a:xfrm>
            <a:off x="691080" y="2139696"/>
            <a:ext cx="5578995" cy="879928"/>
          </a:xfrm>
        </p:spPr>
        <p:txBody>
          <a:bodyPr vert="horz" lIns="91440" tIns="45720" rIns="91440" bIns="45720" rtlCol="0" anchor="ctr" anchorCtr="0">
            <a:noAutofit/>
          </a:bodyPr>
          <a:lstStyle>
            <a:lvl1pPr algn="l">
              <a:defRPr lang="en-GB" b="0" dirty="0">
                <a:solidFill>
                  <a:schemeClr val="bg1"/>
                </a:solidFill>
              </a:defRPr>
            </a:lvl1pPr>
          </a:lstStyle>
          <a:p>
            <a:pPr marL="0" lvl="0" algn="ctr"/>
            <a:r>
              <a:rPr lang="en-US" dirty="0"/>
              <a:t>TITLE</a:t>
            </a:r>
            <a:endParaRPr lang="en-GB" dirty="0"/>
          </a:p>
        </p:txBody>
      </p:sp>
      <p:sp>
        <p:nvSpPr>
          <p:cNvPr id="17" name="Text Placeholder 4">
            <a:extLst>
              <a:ext uri="{FF2B5EF4-FFF2-40B4-BE49-F238E27FC236}">
                <a16:creationId xmlns:a16="http://schemas.microsoft.com/office/drawing/2014/main" id="{B293AB9F-7C1D-4A06-9F42-4FD67BF2739F}"/>
              </a:ext>
            </a:extLst>
          </p:cNvPr>
          <p:cNvSpPr>
            <a:spLocks noGrp="1"/>
          </p:cNvSpPr>
          <p:nvPr>
            <p:ph type="body" sz="quarter" idx="15" hasCustomPrompt="1"/>
          </p:nvPr>
        </p:nvSpPr>
        <p:spPr>
          <a:xfrm>
            <a:off x="1359075" y="3653097"/>
            <a:ext cx="3695206" cy="276999"/>
          </a:xfrm>
        </p:spPr>
        <p:txBody>
          <a:bodyPr lIns="0" anchor="ctr">
            <a:noAutofit/>
          </a:bodyPr>
          <a:lstStyle>
            <a:lvl1pPr marL="0" indent="0">
              <a:lnSpc>
                <a:spcPct val="100000"/>
              </a:lnSpc>
              <a:buNone/>
              <a:defRPr sz="1800" spc="0">
                <a:solidFill>
                  <a:schemeClr val="bg1"/>
                </a:solidFill>
              </a:defRPr>
            </a:lvl1pPr>
          </a:lstStyle>
          <a:p>
            <a:pPr lvl="0"/>
            <a:r>
              <a:rPr lang="en-US" dirty="0"/>
              <a:t>Name</a:t>
            </a:r>
          </a:p>
        </p:txBody>
      </p:sp>
      <p:sp>
        <p:nvSpPr>
          <p:cNvPr id="18" name="Text Placeholder 4">
            <a:extLst>
              <a:ext uri="{FF2B5EF4-FFF2-40B4-BE49-F238E27FC236}">
                <a16:creationId xmlns:a16="http://schemas.microsoft.com/office/drawing/2014/main" id="{224AF9FB-5C6E-4050-AE8D-3B218C0F1DAE}"/>
              </a:ext>
            </a:extLst>
          </p:cNvPr>
          <p:cNvSpPr>
            <a:spLocks noGrp="1"/>
          </p:cNvSpPr>
          <p:nvPr>
            <p:ph type="body" sz="quarter" idx="16" hasCustomPrompt="1"/>
          </p:nvPr>
        </p:nvSpPr>
        <p:spPr>
          <a:xfrm>
            <a:off x="1359075" y="4392151"/>
            <a:ext cx="3695206" cy="276999"/>
          </a:xfrm>
        </p:spPr>
        <p:txBody>
          <a:bodyPr lIns="0" anchor="ctr">
            <a:noAutofit/>
          </a:bodyPr>
          <a:lstStyle>
            <a:lvl1pPr marL="0" indent="0">
              <a:lnSpc>
                <a:spcPct val="100000"/>
              </a:lnSpc>
              <a:buNone/>
              <a:defRPr sz="1800" spc="0">
                <a:solidFill>
                  <a:schemeClr val="bg1"/>
                </a:solidFill>
              </a:defRPr>
            </a:lvl1pPr>
          </a:lstStyle>
          <a:p>
            <a:pPr lvl="0"/>
            <a:r>
              <a:rPr lang="en-US" dirty="0"/>
              <a:t>Phone</a:t>
            </a:r>
          </a:p>
        </p:txBody>
      </p:sp>
      <p:sp>
        <p:nvSpPr>
          <p:cNvPr id="19" name="Text Placeholder 4">
            <a:extLst>
              <a:ext uri="{FF2B5EF4-FFF2-40B4-BE49-F238E27FC236}">
                <a16:creationId xmlns:a16="http://schemas.microsoft.com/office/drawing/2014/main" id="{68A48B85-2E0B-42B6-AB4A-1302D3C828F5}"/>
              </a:ext>
            </a:extLst>
          </p:cNvPr>
          <p:cNvSpPr>
            <a:spLocks noGrp="1"/>
          </p:cNvSpPr>
          <p:nvPr>
            <p:ph type="body" sz="quarter" idx="17" hasCustomPrompt="1"/>
          </p:nvPr>
        </p:nvSpPr>
        <p:spPr>
          <a:xfrm>
            <a:off x="1359075" y="5131205"/>
            <a:ext cx="3695206" cy="276999"/>
          </a:xfrm>
        </p:spPr>
        <p:txBody>
          <a:bodyPr lIns="0" anchor="ctr">
            <a:noAutofit/>
          </a:bodyPr>
          <a:lstStyle>
            <a:lvl1pPr marL="0" indent="0">
              <a:lnSpc>
                <a:spcPct val="100000"/>
              </a:lnSpc>
              <a:buNone/>
              <a:defRPr sz="1800" spc="0">
                <a:solidFill>
                  <a:schemeClr val="bg1"/>
                </a:solidFill>
              </a:defRPr>
            </a:lvl1pPr>
          </a:lstStyle>
          <a:p>
            <a:pPr lvl="0"/>
            <a:r>
              <a:rPr lang="en-US" dirty="0"/>
              <a:t>Email</a:t>
            </a:r>
          </a:p>
        </p:txBody>
      </p:sp>
      <p:sp>
        <p:nvSpPr>
          <p:cNvPr id="20" name="Text Placeholder 4">
            <a:extLst>
              <a:ext uri="{FF2B5EF4-FFF2-40B4-BE49-F238E27FC236}">
                <a16:creationId xmlns:a16="http://schemas.microsoft.com/office/drawing/2014/main" id="{9244D33F-3A47-4DE3-8198-7AC5316E31E6}"/>
              </a:ext>
            </a:extLst>
          </p:cNvPr>
          <p:cNvSpPr>
            <a:spLocks noGrp="1"/>
          </p:cNvSpPr>
          <p:nvPr>
            <p:ph type="body" sz="quarter" idx="18" hasCustomPrompt="1"/>
          </p:nvPr>
        </p:nvSpPr>
        <p:spPr>
          <a:xfrm>
            <a:off x="1359075" y="5870258"/>
            <a:ext cx="3695206" cy="276999"/>
          </a:xfrm>
        </p:spPr>
        <p:txBody>
          <a:bodyPr lIns="0" anchor="ctr">
            <a:noAutofit/>
          </a:bodyPr>
          <a:lstStyle>
            <a:lvl1pPr marL="0" indent="0">
              <a:lnSpc>
                <a:spcPct val="100000"/>
              </a:lnSpc>
              <a:buNone/>
              <a:defRPr sz="1800" spc="0">
                <a:solidFill>
                  <a:schemeClr val="bg1"/>
                </a:solidFill>
              </a:defRPr>
            </a:lvl1pPr>
          </a:lstStyle>
          <a:p>
            <a:pPr lvl="0"/>
            <a:r>
              <a:rPr lang="en-US" dirty="0"/>
              <a:t>Website</a:t>
            </a:r>
          </a:p>
        </p:txBody>
      </p:sp>
      <p:sp>
        <p:nvSpPr>
          <p:cNvPr id="3" name="Content Placeholder 2">
            <a:extLst>
              <a:ext uri="{FF2B5EF4-FFF2-40B4-BE49-F238E27FC236}">
                <a16:creationId xmlns:a16="http://schemas.microsoft.com/office/drawing/2014/main" id="{8F220C8B-2E18-4D91-A806-6C7C3940B00F}"/>
              </a:ext>
            </a:extLst>
          </p:cNvPr>
          <p:cNvSpPr>
            <a:spLocks noGrp="1" noChangeAspect="1"/>
          </p:cNvSpPr>
          <p:nvPr>
            <p:ph sz="quarter" idx="19" hasCustomPrompt="1"/>
          </p:nvPr>
        </p:nvSpPr>
        <p:spPr>
          <a:xfrm>
            <a:off x="691080" y="4295744"/>
            <a:ext cx="469813" cy="469812"/>
          </a:xfrm>
          <a:prstGeom prst="ellipse">
            <a:avLst/>
          </a:prstGeom>
          <a:noFill/>
          <a:ln>
            <a:noFill/>
          </a:ln>
        </p:spPr>
        <p:txBody>
          <a:bodyPr lIns="0" tIns="0" rIns="0" bIns="0" anchor="ctr">
            <a:noAutofit/>
          </a:bodyPr>
          <a:lstStyle>
            <a:lvl1pPr marL="0" indent="0" algn="ctr">
              <a:buNone/>
              <a:defRPr sz="1050"/>
            </a:lvl1pPr>
          </a:lstStyle>
          <a:p>
            <a:pPr lvl="0"/>
            <a:r>
              <a:rPr lang="en-US" dirty="0"/>
              <a:t>Icon</a:t>
            </a:r>
            <a:endParaRPr lang="en-GB" dirty="0"/>
          </a:p>
        </p:txBody>
      </p:sp>
      <p:sp>
        <p:nvSpPr>
          <p:cNvPr id="28" name="Content Placeholder 2">
            <a:extLst>
              <a:ext uri="{FF2B5EF4-FFF2-40B4-BE49-F238E27FC236}">
                <a16:creationId xmlns:a16="http://schemas.microsoft.com/office/drawing/2014/main" id="{3D1C5933-D103-4989-B652-C7B692341BC3}"/>
              </a:ext>
            </a:extLst>
          </p:cNvPr>
          <p:cNvSpPr>
            <a:spLocks noGrp="1" noChangeAspect="1"/>
          </p:cNvSpPr>
          <p:nvPr>
            <p:ph sz="quarter" idx="20" hasCustomPrompt="1"/>
          </p:nvPr>
        </p:nvSpPr>
        <p:spPr>
          <a:xfrm>
            <a:off x="691080" y="5034798"/>
            <a:ext cx="469813" cy="469812"/>
          </a:xfrm>
          <a:prstGeom prst="ellipse">
            <a:avLst/>
          </a:prstGeom>
          <a:noFill/>
          <a:ln>
            <a:noFill/>
          </a:ln>
        </p:spPr>
        <p:txBody>
          <a:bodyPr lIns="0" tIns="0" rIns="0" bIns="0" anchor="ctr">
            <a:noAutofit/>
          </a:bodyPr>
          <a:lstStyle>
            <a:lvl1pPr marL="0" indent="0" algn="ctr">
              <a:buNone/>
              <a:defRPr sz="1050"/>
            </a:lvl1pPr>
          </a:lstStyle>
          <a:p>
            <a:pPr lvl="0"/>
            <a:r>
              <a:rPr lang="en-US" dirty="0"/>
              <a:t>Icon</a:t>
            </a:r>
            <a:endParaRPr lang="en-GB" dirty="0"/>
          </a:p>
        </p:txBody>
      </p:sp>
      <p:sp>
        <p:nvSpPr>
          <p:cNvPr id="29" name="Content Placeholder 2">
            <a:extLst>
              <a:ext uri="{FF2B5EF4-FFF2-40B4-BE49-F238E27FC236}">
                <a16:creationId xmlns:a16="http://schemas.microsoft.com/office/drawing/2014/main" id="{A80EBF65-A9A1-4724-B962-DB9B79A924AA}"/>
              </a:ext>
            </a:extLst>
          </p:cNvPr>
          <p:cNvSpPr>
            <a:spLocks noGrp="1" noChangeAspect="1"/>
          </p:cNvSpPr>
          <p:nvPr>
            <p:ph sz="quarter" idx="21" hasCustomPrompt="1"/>
          </p:nvPr>
        </p:nvSpPr>
        <p:spPr>
          <a:xfrm>
            <a:off x="691080" y="5773851"/>
            <a:ext cx="469813" cy="469812"/>
          </a:xfrm>
          <a:prstGeom prst="ellipse">
            <a:avLst/>
          </a:prstGeom>
          <a:noFill/>
          <a:ln>
            <a:noFill/>
          </a:ln>
        </p:spPr>
        <p:txBody>
          <a:bodyPr lIns="0" tIns="0" rIns="0" bIns="0" anchor="ctr">
            <a:noAutofit/>
          </a:bodyPr>
          <a:lstStyle>
            <a:lvl1pPr marL="0" indent="0" algn="ctr">
              <a:buNone/>
              <a:defRPr sz="1050"/>
            </a:lvl1pPr>
          </a:lstStyle>
          <a:p>
            <a:pPr lvl="0"/>
            <a:r>
              <a:rPr lang="en-US" dirty="0"/>
              <a:t>Icon</a:t>
            </a:r>
            <a:endParaRPr lang="en-GB" dirty="0"/>
          </a:p>
        </p:txBody>
      </p:sp>
      <p:sp>
        <p:nvSpPr>
          <p:cNvPr id="30" name="Content Placeholder 2">
            <a:extLst>
              <a:ext uri="{FF2B5EF4-FFF2-40B4-BE49-F238E27FC236}">
                <a16:creationId xmlns:a16="http://schemas.microsoft.com/office/drawing/2014/main" id="{06251342-E6E3-4C57-A0A9-C7BB3DCAE115}"/>
              </a:ext>
            </a:extLst>
          </p:cNvPr>
          <p:cNvSpPr>
            <a:spLocks noGrp="1" noChangeAspect="1"/>
          </p:cNvSpPr>
          <p:nvPr>
            <p:ph sz="quarter" idx="22" hasCustomPrompt="1"/>
          </p:nvPr>
        </p:nvSpPr>
        <p:spPr>
          <a:xfrm>
            <a:off x="691080" y="3556690"/>
            <a:ext cx="469813" cy="469812"/>
          </a:xfrm>
          <a:prstGeom prst="ellipse">
            <a:avLst/>
          </a:prstGeom>
          <a:noFill/>
          <a:ln>
            <a:noFill/>
          </a:ln>
        </p:spPr>
        <p:txBody>
          <a:bodyPr lIns="0" tIns="0" rIns="0" bIns="0" anchor="ctr">
            <a:noAutofit/>
          </a:bodyPr>
          <a:lstStyle>
            <a:lvl1pPr marL="0" indent="0" algn="ctr">
              <a:buNone/>
              <a:defRPr sz="1050"/>
            </a:lvl1pPr>
          </a:lstStyle>
          <a:p>
            <a:pPr lvl="0"/>
            <a:r>
              <a:rPr lang="en-US" dirty="0"/>
              <a:t>Icon</a:t>
            </a:r>
            <a:endParaRPr lang="en-GB" dirty="0"/>
          </a:p>
        </p:txBody>
      </p:sp>
    </p:spTree>
    <p:extLst>
      <p:ext uri="{BB962C8B-B14F-4D97-AF65-F5344CB8AC3E}">
        <p14:creationId xmlns:p14="http://schemas.microsoft.com/office/powerpoint/2010/main" val="41831295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118872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340864"/>
            <a:ext cx="11029615" cy="36344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fld id="{78DD82B9-B8EE-4375-B6FF-88FA6ABB15D9}" type="datetime1">
              <a:rPr lang="en-US" smtClean="0"/>
              <a:t>10/14/2020</a:t>
            </a:fld>
            <a:endParaRPr lang="en-US" dirty="0"/>
          </a:p>
        </p:txBody>
      </p:sp>
      <p:sp>
        <p:nvSpPr>
          <p:cNvPr id="9" name="Footer Placeholder 8">
            <a:extLst>
              <a:ext uri="{FF2B5EF4-FFF2-40B4-BE49-F238E27FC236}">
                <a16:creationId xmlns:a16="http://schemas.microsoft.com/office/drawing/2014/main" id="{1356D3B5-6063-4A89-B88F-9D3043916FF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815620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B2497495-0637-405E-AE64-5CC7506D51F5}" type="datetime1">
              <a:rPr lang="en-US" smtClean="0"/>
              <a:t>10/14/2020</a:t>
            </a:fld>
            <a:endParaRPr lang="en-US" dirty="0"/>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548598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194767"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6039" y="2228003"/>
            <a:ext cx="5194769"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BFFD690-9426-415D-8B65-26881E07B2D4}" type="datetime1">
              <a:rPr lang="en-US" smtClean="0"/>
              <a:t>10/14/2020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052354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4C4989A-474C-40DE-95B9-011C28B71673}" type="datetime1">
              <a:rPr lang="en-US" smtClean="0"/>
              <a:t>10/14/2020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391145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DB4ED54-5B5E-4A04-93D3-5772E3CE3818}" type="datetime1">
              <a:rPr lang="en-US" smtClean="0"/>
              <a:t>10/14/2020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527730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10/14/2020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2215862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D82884F1-FFEA-405F-9602-3DCA865EDA4E}" type="datetime1">
              <a:rPr lang="en-US" smtClean="0"/>
              <a:t>10/14/2020</a:t>
            </a:fld>
            <a:endParaRPr lang="en-US" dirty="0"/>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a:lstStyle/>
          <a:p>
            <a:endParaRPr lang="en-US" dirty="0"/>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6315306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10/14/2020</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925840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ED291B17-9318-49DB-B28B-6E5994AE9581}" type="datetime1">
              <a:rPr lang="en-US" smtClean="0"/>
              <a:t>10/14/2020</a:t>
            </a:fld>
            <a:endParaRPr lang="en-US" dirty="0"/>
          </a:p>
        </p:txBody>
      </p:sp>
      <p:sp>
        <p:nvSpPr>
          <p:cNvPr id="5" name="Footer Placeholder 4"/>
          <p:cNvSpPr>
            <a:spLocks noGrp="1"/>
          </p:cNvSpPr>
          <p:nvPr>
            <p:ph type="ftr" sz="quarter" idx="3"/>
          </p:nvPr>
        </p:nvSpPr>
        <p:spPr>
          <a:xfrm>
            <a:off x="581192" y="6423914"/>
            <a:ext cx="6917210" cy="365125"/>
          </a:xfrm>
          <a:prstGeom prst="rect">
            <a:avLst/>
          </a:prstGeom>
        </p:spPr>
        <p:txBody>
          <a:bodyPr vert="horz" lIns="91440" tIns="45720" rIns="91440" bIns="45720" rtlCol="0" anchor="ctr"/>
          <a:lstStyle>
            <a:lvl1pPr algn="l">
              <a:defRPr sz="900" cap="all">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t>‹#›</a:t>
            </a:fld>
            <a:endParaRPr lang="en-US" dirty="0"/>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96521980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Lst>
  <p:hf sldNum="0" hdr="0" ftr="0" dt="0"/>
  <p:txStyles>
    <p:title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6.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6.xml"/><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png"/><Relationship Id="rId1" Type="http://schemas.openxmlformats.org/officeDocument/2006/relationships/slideLayout" Target="../slideLayouts/slideLayout6.xml"/><Relationship Id="rId5" Type="http://schemas.openxmlformats.org/officeDocument/2006/relationships/image" Target="../media/image37.png"/><Relationship Id="rId4" Type="http://schemas.openxmlformats.org/officeDocument/2006/relationships/image" Target="../media/image36.png"/></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8.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6.xml"/><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hemeOverride" Target="../theme/themeOverride2.xml"/><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4" name="Rectangle 37">
            <a:extLst>
              <a:ext uri="{FF2B5EF4-FFF2-40B4-BE49-F238E27FC236}">
                <a16:creationId xmlns:a16="http://schemas.microsoft.com/office/drawing/2014/main" id="{6B695AA2-4B70-477F-AF90-536B720A1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Franklin Gothic Book" panose="020B0502020104020203"/>
              <a:ea typeface="+mn-ea"/>
              <a:cs typeface="+mn-cs"/>
            </a:endParaRPr>
          </a:p>
        </p:txBody>
      </p:sp>
      <p:sp>
        <p:nvSpPr>
          <p:cNvPr id="2" name="Title 1">
            <a:extLst>
              <a:ext uri="{FF2B5EF4-FFF2-40B4-BE49-F238E27FC236}">
                <a16:creationId xmlns:a16="http://schemas.microsoft.com/office/drawing/2014/main" id="{1C21E816-31F5-48BB-BD02-D15F2F18B48A}"/>
              </a:ext>
            </a:extLst>
          </p:cNvPr>
          <p:cNvSpPr>
            <a:spLocks noGrp="1"/>
          </p:cNvSpPr>
          <p:nvPr>
            <p:ph type="ctrTitle"/>
          </p:nvPr>
        </p:nvSpPr>
        <p:spPr>
          <a:xfrm>
            <a:off x="2547061" y="2089326"/>
            <a:ext cx="10225530" cy="1475013"/>
          </a:xfrm>
        </p:spPr>
        <p:txBody>
          <a:bodyPr>
            <a:normAutofit/>
          </a:bodyPr>
          <a:lstStyle/>
          <a:p>
            <a:r>
              <a:rPr lang="en-US" sz="4000" dirty="0">
                <a:solidFill>
                  <a:schemeClr val="tx1"/>
                </a:solidFill>
              </a:rPr>
              <a:t>CHICAGO FOOD INSPECTION</a:t>
            </a:r>
          </a:p>
        </p:txBody>
      </p:sp>
    </p:spTree>
    <p:extLst>
      <p:ext uri="{BB962C8B-B14F-4D97-AF65-F5344CB8AC3E}">
        <p14:creationId xmlns:p14="http://schemas.microsoft.com/office/powerpoint/2010/main" val="1205248810"/>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6">
            <a:extLst>
              <a:ext uri="{FF2B5EF4-FFF2-40B4-BE49-F238E27FC236}">
                <a16:creationId xmlns:a16="http://schemas.microsoft.com/office/drawing/2014/main" id="{8D029475-6E62-4B76-B408-11599782A0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5400000">
            <a:off x="6940694" y="1420482"/>
            <a:ext cx="4567238" cy="4866926"/>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a:extLst>
              <a:ext uri="{FF2B5EF4-FFF2-40B4-BE49-F238E27FC236}">
                <a16:creationId xmlns:a16="http://schemas.microsoft.com/office/drawing/2014/main" id="{70234C4A-DCEE-4656-B50E-5B4A40402EAA}"/>
              </a:ext>
            </a:extLst>
          </p:cNvPr>
          <p:cNvSpPr txBox="1">
            <a:spLocks/>
          </p:cNvSpPr>
          <p:nvPr/>
        </p:nvSpPr>
        <p:spPr>
          <a:xfrm>
            <a:off x="381453" y="720436"/>
            <a:ext cx="11029616" cy="1188720"/>
          </a:xfrm>
          <a:prstGeom prst="rect">
            <a:avLst/>
          </a:prstGeom>
        </p:spPr>
        <p:txBody>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Bef>
                <a:spcPts val="0"/>
              </a:spcBef>
              <a:defRPr/>
            </a:pPr>
            <a:r>
              <a:rPr lang="en-US" b="1" kern="0" spc="100" dirty="0">
                <a:solidFill>
                  <a:prstClr val="black"/>
                </a:solidFill>
              </a:rPr>
              <a:t>EXPLORATORY DATA ANALYSIS </a:t>
            </a:r>
          </a:p>
        </p:txBody>
      </p:sp>
      <p:sp>
        <p:nvSpPr>
          <p:cNvPr id="2" name="TextBox 1">
            <a:extLst>
              <a:ext uri="{FF2B5EF4-FFF2-40B4-BE49-F238E27FC236}">
                <a16:creationId xmlns:a16="http://schemas.microsoft.com/office/drawing/2014/main" id="{5D882486-B169-4259-A6D5-839252748F2C}"/>
              </a:ext>
            </a:extLst>
          </p:cNvPr>
          <p:cNvSpPr txBox="1"/>
          <p:nvPr/>
        </p:nvSpPr>
        <p:spPr>
          <a:xfrm>
            <a:off x="534224" y="1534335"/>
            <a:ext cx="6753267" cy="1477328"/>
          </a:xfrm>
          <a:prstGeom prst="rect">
            <a:avLst/>
          </a:prstGeom>
          <a:noFill/>
        </p:spPr>
        <p:txBody>
          <a:bodyPr wrap="square" rtlCol="0">
            <a:spAutoFit/>
          </a:bodyPr>
          <a:lstStyle/>
          <a:p>
            <a:pPr algn="just"/>
            <a:r>
              <a:rPr lang="en-CA" dirty="0"/>
              <a:t>We can observe that majority of the inspection were in restaurant , grocery store and school.</a:t>
            </a:r>
          </a:p>
          <a:p>
            <a:pPr algn="just"/>
            <a:endParaRPr lang="en-CA" dirty="0"/>
          </a:p>
          <a:p>
            <a:pPr algn="just"/>
            <a:r>
              <a:rPr lang="en-CA" dirty="0"/>
              <a:t>Based on the analysis, we can see that 'Restaurant' has the highest number of failures. </a:t>
            </a:r>
          </a:p>
        </p:txBody>
      </p:sp>
      <p:pic>
        <p:nvPicPr>
          <p:cNvPr id="6" name="Picture 5">
            <a:extLst>
              <a:ext uri="{FF2B5EF4-FFF2-40B4-BE49-F238E27FC236}">
                <a16:creationId xmlns:a16="http://schemas.microsoft.com/office/drawing/2014/main" id="{DA89A6A6-CCB2-4CE8-8F49-C2B0AC9D3757}"/>
              </a:ext>
            </a:extLst>
          </p:cNvPr>
          <p:cNvPicPr>
            <a:picLocks noChangeAspect="1"/>
          </p:cNvPicPr>
          <p:nvPr/>
        </p:nvPicPr>
        <p:blipFill>
          <a:blip r:embed="rId3"/>
          <a:stretch>
            <a:fillRect/>
          </a:stretch>
        </p:blipFill>
        <p:spPr>
          <a:xfrm>
            <a:off x="617351" y="3082334"/>
            <a:ext cx="3542052" cy="2984559"/>
          </a:xfrm>
          <a:prstGeom prst="rect">
            <a:avLst/>
          </a:prstGeom>
        </p:spPr>
      </p:pic>
    </p:spTree>
    <p:extLst>
      <p:ext uri="{BB962C8B-B14F-4D97-AF65-F5344CB8AC3E}">
        <p14:creationId xmlns:p14="http://schemas.microsoft.com/office/powerpoint/2010/main" val="21501493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D78915-ED48-4FA1-A4E9-682D25A5BB3C}"/>
              </a:ext>
            </a:extLst>
          </p:cNvPr>
          <p:cNvSpPr>
            <a:spLocks noGrp="1"/>
          </p:cNvSpPr>
          <p:nvPr>
            <p:ph type="title"/>
          </p:nvPr>
        </p:nvSpPr>
        <p:spPr>
          <a:xfrm>
            <a:off x="462251" y="208750"/>
            <a:ext cx="11029616" cy="988332"/>
          </a:xfrm>
        </p:spPr>
        <p:txBody>
          <a:bodyPr/>
          <a:lstStyle/>
          <a:p>
            <a:r>
              <a:rPr lang="en-CA" dirty="0"/>
              <a:t>Results analysis</a:t>
            </a:r>
          </a:p>
        </p:txBody>
      </p:sp>
      <p:pic>
        <p:nvPicPr>
          <p:cNvPr id="3074" name="Picture 2">
            <a:extLst>
              <a:ext uri="{FF2B5EF4-FFF2-40B4-BE49-F238E27FC236}">
                <a16:creationId xmlns:a16="http://schemas.microsoft.com/office/drawing/2014/main" id="{3E379F7D-E90E-496E-94D6-339FD8CFF1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26572" y="1726742"/>
            <a:ext cx="4618304" cy="2495293"/>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C654264A-4CD6-4BCA-8401-4A6620AB88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948" y="4222035"/>
            <a:ext cx="4507624" cy="249529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AC9E8E12-5F39-4509-A51E-20FB6DBA0FFA}"/>
              </a:ext>
            </a:extLst>
          </p:cNvPr>
          <p:cNvPicPr>
            <a:picLocks noChangeAspect="1"/>
          </p:cNvPicPr>
          <p:nvPr/>
        </p:nvPicPr>
        <p:blipFill>
          <a:blip r:embed="rId4"/>
          <a:stretch>
            <a:fillRect/>
          </a:stretch>
        </p:blipFill>
        <p:spPr>
          <a:xfrm>
            <a:off x="9318032" y="1409518"/>
            <a:ext cx="2790254" cy="2812517"/>
          </a:xfrm>
          <a:prstGeom prst="rect">
            <a:avLst/>
          </a:prstGeom>
        </p:spPr>
      </p:pic>
      <p:sp>
        <p:nvSpPr>
          <p:cNvPr id="7" name="TextBox 6">
            <a:extLst>
              <a:ext uri="{FF2B5EF4-FFF2-40B4-BE49-F238E27FC236}">
                <a16:creationId xmlns:a16="http://schemas.microsoft.com/office/drawing/2014/main" id="{A9A1C49D-83C3-4EC4-946B-85E6578DBAFE}"/>
              </a:ext>
            </a:extLst>
          </p:cNvPr>
          <p:cNvSpPr txBox="1"/>
          <p:nvPr/>
        </p:nvSpPr>
        <p:spPr>
          <a:xfrm>
            <a:off x="462251" y="1832395"/>
            <a:ext cx="3766849" cy="1754326"/>
          </a:xfrm>
          <a:prstGeom prst="rect">
            <a:avLst/>
          </a:prstGeom>
          <a:noFill/>
        </p:spPr>
        <p:txBody>
          <a:bodyPr wrap="square">
            <a:spAutoFit/>
          </a:bodyPr>
          <a:lstStyle/>
          <a:p>
            <a:pPr algn="just"/>
            <a:r>
              <a:rPr lang="en-CA" dirty="0"/>
              <a:t>In this case, we can see that there are 5 categories of ‘results’. Over 50% of food facilities got a 'pass'. and 20% (over 35 thousand) got to a 'fail'. There are almost 12% of food facilities also pass with conditions. </a:t>
            </a:r>
          </a:p>
        </p:txBody>
      </p:sp>
      <p:sp>
        <p:nvSpPr>
          <p:cNvPr id="9" name="TextBox 8">
            <a:extLst>
              <a:ext uri="{FF2B5EF4-FFF2-40B4-BE49-F238E27FC236}">
                <a16:creationId xmlns:a16="http://schemas.microsoft.com/office/drawing/2014/main" id="{8705DD93-7A83-4B87-8237-F1D837EF359A}"/>
              </a:ext>
            </a:extLst>
          </p:cNvPr>
          <p:cNvSpPr txBox="1"/>
          <p:nvPr/>
        </p:nvSpPr>
        <p:spPr>
          <a:xfrm>
            <a:off x="5591176" y="5046170"/>
            <a:ext cx="5791200" cy="923330"/>
          </a:xfrm>
          <a:prstGeom prst="rect">
            <a:avLst/>
          </a:prstGeom>
          <a:noFill/>
        </p:spPr>
        <p:txBody>
          <a:bodyPr wrap="square">
            <a:spAutoFit/>
          </a:bodyPr>
          <a:lstStyle/>
          <a:p>
            <a:pPr algn="just"/>
            <a:r>
              <a:rPr lang="en-CA" dirty="0"/>
              <a:t>However, There are some facilities are not open or place is not ready for inspection. </a:t>
            </a:r>
            <a:r>
              <a:rPr lang="en-US" dirty="0"/>
              <a:t>T</a:t>
            </a:r>
            <a:r>
              <a:rPr lang="en-US" altLang="zh-CN" dirty="0"/>
              <a:t>herefore,</a:t>
            </a:r>
            <a:r>
              <a:rPr lang="en-CA" dirty="0"/>
              <a:t> I only choose ‘pass’, ‘pass with the condition’ and ‘fail’ for analysis.</a:t>
            </a:r>
          </a:p>
        </p:txBody>
      </p:sp>
      <p:sp>
        <p:nvSpPr>
          <p:cNvPr id="6" name="Arrow: Right 5">
            <a:extLst>
              <a:ext uri="{FF2B5EF4-FFF2-40B4-BE49-F238E27FC236}">
                <a16:creationId xmlns:a16="http://schemas.microsoft.com/office/drawing/2014/main" id="{91954EBB-04B5-4713-AE98-8AF1A391CDE4}"/>
              </a:ext>
            </a:extLst>
          </p:cNvPr>
          <p:cNvSpPr/>
          <p:nvPr/>
        </p:nvSpPr>
        <p:spPr>
          <a:xfrm rot="10800000">
            <a:off x="4781550" y="5357820"/>
            <a:ext cx="433388" cy="300030"/>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5406538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a:extLst>
              <a:ext uri="{FF2B5EF4-FFF2-40B4-BE49-F238E27FC236}">
                <a16:creationId xmlns:a16="http://schemas.microsoft.com/office/drawing/2014/main" id="{D7B9E0EE-E045-40FC-B26F-2E3FE2214C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23063" y="1179295"/>
            <a:ext cx="4297361" cy="5070910"/>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a:extLst>
              <a:ext uri="{FF2B5EF4-FFF2-40B4-BE49-F238E27FC236}">
                <a16:creationId xmlns:a16="http://schemas.microsoft.com/office/drawing/2014/main" id="{11A98A38-A08C-4A2C-9273-056FA5092E66}"/>
              </a:ext>
            </a:extLst>
          </p:cNvPr>
          <p:cNvSpPr txBox="1">
            <a:spLocks/>
          </p:cNvSpPr>
          <p:nvPr/>
        </p:nvSpPr>
        <p:spPr>
          <a:xfrm>
            <a:off x="471488" y="762709"/>
            <a:ext cx="11029616" cy="988332"/>
          </a:xfrm>
          <a:prstGeom prst="rect">
            <a:avLst/>
          </a:prstGeom>
        </p:spPr>
        <p:txBody>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CA"/>
              <a:t>Results analysis</a:t>
            </a:r>
            <a:endParaRPr lang="en-CA" dirty="0"/>
          </a:p>
        </p:txBody>
      </p:sp>
      <p:sp>
        <p:nvSpPr>
          <p:cNvPr id="5" name="TextBox 4">
            <a:extLst>
              <a:ext uri="{FF2B5EF4-FFF2-40B4-BE49-F238E27FC236}">
                <a16:creationId xmlns:a16="http://schemas.microsoft.com/office/drawing/2014/main" id="{4D187A30-9962-4671-9F03-490D220B6F28}"/>
              </a:ext>
            </a:extLst>
          </p:cNvPr>
          <p:cNvSpPr txBox="1"/>
          <p:nvPr/>
        </p:nvSpPr>
        <p:spPr>
          <a:xfrm>
            <a:off x="471488" y="1361986"/>
            <a:ext cx="6096000" cy="923330"/>
          </a:xfrm>
          <a:prstGeom prst="rect">
            <a:avLst/>
          </a:prstGeom>
          <a:noFill/>
        </p:spPr>
        <p:txBody>
          <a:bodyPr wrap="square">
            <a:spAutoFit/>
          </a:bodyPr>
          <a:lstStyle/>
          <a:p>
            <a:pPr algn="just"/>
            <a:r>
              <a:rPr lang="en-CA" dirty="0"/>
              <a:t>T</a:t>
            </a:r>
            <a:r>
              <a:rPr lang="en-US" altLang="zh-CN" dirty="0"/>
              <a:t>he map shows</a:t>
            </a:r>
            <a:r>
              <a:rPr lang="en-CA" altLang="zh-CN" dirty="0"/>
              <a:t> that</a:t>
            </a:r>
            <a:r>
              <a:rPr lang="en-CA" dirty="0"/>
              <a:t> each dot represents the inspection at that address, and each red dot represents the number of failed inspections in the area where the facilities is located.</a:t>
            </a:r>
          </a:p>
        </p:txBody>
      </p:sp>
      <p:sp>
        <p:nvSpPr>
          <p:cNvPr id="7" name="TextBox 6">
            <a:extLst>
              <a:ext uri="{FF2B5EF4-FFF2-40B4-BE49-F238E27FC236}">
                <a16:creationId xmlns:a16="http://schemas.microsoft.com/office/drawing/2014/main" id="{A62CC625-6B34-492D-8586-FEFB9D0187E2}"/>
              </a:ext>
            </a:extLst>
          </p:cNvPr>
          <p:cNvSpPr txBox="1"/>
          <p:nvPr/>
        </p:nvSpPr>
        <p:spPr>
          <a:xfrm>
            <a:off x="508001" y="3228052"/>
            <a:ext cx="1266824" cy="2554545"/>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gn="just"/>
            <a:r>
              <a:rPr lang="en-CA" sz="1600" b="0" i="0" dirty="0">
                <a:solidFill>
                  <a:srgbClr val="000000"/>
                </a:solidFill>
                <a:effectLst/>
                <a:latin typeface="Helvetica Neue"/>
              </a:rPr>
              <a:t>Each </a:t>
            </a:r>
            <a:r>
              <a:rPr lang="en-CA" sz="1600" dirty="0">
                <a:solidFill>
                  <a:srgbClr val="000000"/>
                </a:solidFill>
                <a:latin typeface="Helvetica Neue"/>
              </a:rPr>
              <a:t>red </a:t>
            </a:r>
            <a:r>
              <a:rPr lang="en-CA" sz="1600" b="0" i="0" dirty="0">
                <a:solidFill>
                  <a:srgbClr val="000000"/>
                </a:solidFill>
                <a:effectLst/>
                <a:latin typeface="Helvetica Neue"/>
              </a:rPr>
              <a:t>dot shows us where each failure occurred. Therefore, We should pay more attention on this area.</a:t>
            </a:r>
            <a:endParaRPr lang="en-CA" sz="1600" dirty="0"/>
          </a:p>
        </p:txBody>
      </p:sp>
      <p:sp>
        <p:nvSpPr>
          <p:cNvPr id="6" name="Arrow: Right 5">
            <a:extLst>
              <a:ext uri="{FF2B5EF4-FFF2-40B4-BE49-F238E27FC236}">
                <a16:creationId xmlns:a16="http://schemas.microsoft.com/office/drawing/2014/main" id="{BF4659C7-7FC8-42E0-B503-35FF4244B2F9}"/>
              </a:ext>
            </a:extLst>
          </p:cNvPr>
          <p:cNvSpPr/>
          <p:nvPr/>
        </p:nvSpPr>
        <p:spPr>
          <a:xfrm>
            <a:off x="2000253" y="4271609"/>
            <a:ext cx="381000" cy="301076"/>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1026" name="Picture 2">
            <a:extLst>
              <a:ext uri="{FF2B5EF4-FFF2-40B4-BE49-F238E27FC236}">
                <a16:creationId xmlns:a16="http://schemas.microsoft.com/office/drawing/2014/main" id="{C605DC3B-99FA-4B48-BDB6-C3267E438C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49540" y="2518656"/>
            <a:ext cx="3378200" cy="3986295"/>
          </a:xfrm>
          <a:prstGeom prst="rect">
            <a:avLst/>
          </a:prstGeom>
          <a:noFill/>
          <a:extLst>
            <a:ext uri="{909E8E84-426E-40DD-AFC4-6F175D3DCCD1}">
              <a14:hiddenFill xmlns:a14="http://schemas.microsoft.com/office/drawing/2010/main">
                <a:solidFill>
                  <a:srgbClr val="FFFFFF"/>
                </a:solidFill>
              </a14:hiddenFill>
            </a:ext>
          </a:extLst>
        </p:spPr>
      </p:pic>
      <p:sp>
        <p:nvSpPr>
          <p:cNvPr id="8" name="Oval 7">
            <a:extLst>
              <a:ext uri="{FF2B5EF4-FFF2-40B4-BE49-F238E27FC236}">
                <a16:creationId xmlns:a16="http://schemas.microsoft.com/office/drawing/2014/main" id="{62703EA9-8D1D-42CD-A98F-0CBF1086B379}"/>
              </a:ext>
            </a:extLst>
          </p:cNvPr>
          <p:cNvSpPr/>
          <p:nvPr/>
        </p:nvSpPr>
        <p:spPr>
          <a:xfrm>
            <a:off x="4267200" y="2628900"/>
            <a:ext cx="1276350" cy="1876425"/>
          </a:xfrm>
          <a:prstGeom prst="ellipse">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CA"/>
          </a:p>
        </p:txBody>
      </p:sp>
    </p:spTree>
    <p:extLst>
      <p:ext uri="{BB962C8B-B14F-4D97-AF65-F5344CB8AC3E}">
        <p14:creationId xmlns:p14="http://schemas.microsoft.com/office/powerpoint/2010/main" val="29191059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8179A84-50D6-4C4E-96D7-68075CE3E3DE}"/>
              </a:ext>
            </a:extLst>
          </p:cNvPr>
          <p:cNvPicPr>
            <a:picLocks noChangeAspect="1"/>
          </p:cNvPicPr>
          <p:nvPr/>
        </p:nvPicPr>
        <p:blipFill>
          <a:blip r:embed="rId2"/>
          <a:stretch>
            <a:fillRect/>
          </a:stretch>
        </p:blipFill>
        <p:spPr>
          <a:xfrm>
            <a:off x="1273030" y="1296139"/>
            <a:ext cx="3379589" cy="3532373"/>
          </a:xfrm>
          <a:prstGeom prst="rect">
            <a:avLst/>
          </a:prstGeom>
        </p:spPr>
      </p:pic>
      <p:pic>
        <p:nvPicPr>
          <p:cNvPr id="5" name="Picture 4">
            <a:extLst>
              <a:ext uri="{FF2B5EF4-FFF2-40B4-BE49-F238E27FC236}">
                <a16:creationId xmlns:a16="http://schemas.microsoft.com/office/drawing/2014/main" id="{6ED62361-8107-4057-A2C8-7AB26E412062}"/>
              </a:ext>
            </a:extLst>
          </p:cNvPr>
          <p:cNvPicPr>
            <a:picLocks noChangeAspect="1"/>
          </p:cNvPicPr>
          <p:nvPr/>
        </p:nvPicPr>
        <p:blipFill rotWithShape="1">
          <a:blip r:embed="rId3"/>
          <a:srcRect l="36881" t="25382" r="19940" b="7983"/>
          <a:stretch/>
        </p:blipFill>
        <p:spPr>
          <a:xfrm>
            <a:off x="5734050" y="1332335"/>
            <a:ext cx="4069240" cy="3532373"/>
          </a:xfrm>
          <a:prstGeom prst="rect">
            <a:avLst/>
          </a:prstGeom>
        </p:spPr>
      </p:pic>
      <p:sp>
        <p:nvSpPr>
          <p:cNvPr id="7" name="Title 1">
            <a:extLst>
              <a:ext uri="{FF2B5EF4-FFF2-40B4-BE49-F238E27FC236}">
                <a16:creationId xmlns:a16="http://schemas.microsoft.com/office/drawing/2014/main" id="{A3BC26D3-1E26-45BB-936C-076DDB42374F}"/>
              </a:ext>
            </a:extLst>
          </p:cNvPr>
          <p:cNvSpPr txBox="1">
            <a:spLocks/>
          </p:cNvSpPr>
          <p:nvPr/>
        </p:nvSpPr>
        <p:spPr>
          <a:xfrm>
            <a:off x="405266" y="551566"/>
            <a:ext cx="11029616" cy="1188720"/>
          </a:xfrm>
          <a:prstGeom prst="rect">
            <a:avLst/>
          </a:prstGeom>
        </p:spPr>
        <p:txBody>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Bef>
                <a:spcPts val="0"/>
              </a:spcBef>
              <a:defRPr/>
            </a:pPr>
            <a:r>
              <a:rPr lang="en-US" b="1" kern="0" spc="100" dirty="0">
                <a:solidFill>
                  <a:prstClr val="black"/>
                </a:solidFill>
              </a:rPr>
              <a:t>High risk AND location</a:t>
            </a:r>
          </a:p>
        </p:txBody>
      </p:sp>
      <p:sp>
        <p:nvSpPr>
          <p:cNvPr id="6" name="TextBox 5">
            <a:extLst>
              <a:ext uri="{FF2B5EF4-FFF2-40B4-BE49-F238E27FC236}">
                <a16:creationId xmlns:a16="http://schemas.microsoft.com/office/drawing/2014/main" id="{A16D31DC-5C5E-4A8C-BD52-49D52B2D385D}"/>
              </a:ext>
            </a:extLst>
          </p:cNvPr>
          <p:cNvSpPr txBox="1"/>
          <p:nvPr/>
        </p:nvSpPr>
        <p:spPr>
          <a:xfrm>
            <a:off x="1046090" y="5061449"/>
            <a:ext cx="9375920" cy="1477328"/>
          </a:xfrm>
          <a:prstGeom prst="rect">
            <a:avLst/>
          </a:prstGeom>
          <a:noFill/>
        </p:spPr>
        <p:txBody>
          <a:bodyPr wrap="square">
            <a:spAutoFit/>
          </a:bodyPr>
          <a:lstStyle/>
          <a:p>
            <a:pPr algn="just"/>
            <a:r>
              <a:rPr lang="en-CA" sz="1800" dirty="0">
                <a:latin typeface="Arial" panose="020B0604020202020204" pitchFamily="34" charset="0"/>
                <a:cs typeface="Arial" panose="020B0604020202020204" pitchFamily="34" charset="0"/>
              </a:rPr>
              <a:t>According to the data analysis of the risk, it is displayed on the Chicago map, which shows us the regional distribution of the risk. Most of the red data points(high risk facilities) are located in the eastern part of Chicago, which indicates that most of the high-risk facilities will be concentrated in the East District, so this is also a region that needs to be focused on.</a:t>
            </a:r>
          </a:p>
        </p:txBody>
      </p:sp>
    </p:spTree>
    <p:extLst>
      <p:ext uri="{BB962C8B-B14F-4D97-AF65-F5344CB8AC3E}">
        <p14:creationId xmlns:p14="http://schemas.microsoft.com/office/powerpoint/2010/main" val="2110667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24C141-67EA-42B8-8602-D02612E3A1ED}"/>
              </a:ext>
            </a:extLst>
          </p:cNvPr>
          <p:cNvSpPr>
            <a:spLocks noGrp="1"/>
          </p:cNvSpPr>
          <p:nvPr>
            <p:ph type="title"/>
          </p:nvPr>
        </p:nvSpPr>
        <p:spPr>
          <a:xfrm>
            <a:off x="468874" y="97519"/>
            <a:ext cx="11029616" cy="988332"/>
          </a:xfrm>
        </p:spPr>
        <p:txBody>
          <a:bodyPr/>
          <a:lstStyle/>
          <a:p>
            <a:r>
              <a:rPr lang="en-CA" dirty="0"/>
              <a:t>Zip analysis</a:t>
            </a:r>
          </a:p>
        </p:txBody>
      </p:sp>
      <p:pic>
        <p:nvPicPr>
          <p:cNvPr id="5122" name="Picture 2">
            <a:extLst>
              <a:ext uri="{FF2B5EF4-FFF2-40B4-BE49-F238E27FC236}">
                <a16:creationId xmlns:a16="http://schemas.microsoft.com/office/drawing/2014/main" id="{511E14F0-ED86-4567-822E-1F8659E6D3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7963" y="1363371"/>
            <a:ext cx="6715466" cy="469582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8AC65BB7-B38F-4745-A1EC-491928F09F6E}"/>
              </a:ext>
            </a:extLst>
          </p:cNvPr>
          <p:cNvSpPr txBox="1"/>
          <p:nvPr/>
        </p:nvSpPr>
        <p:spPr>
          <a:xfrm>
            <a:off x="7440841" y="4113198"/>
            <a:ext cx="3352799" cy="1477328"/>
          </a:xfrm>
          <a:prstGeom prst="rect">
            <a:avLst/>
          </a:prstGeom>
          <a:noFill/>
        </p:spPr>
        <p:txBody>
          <a:bodyPr wrap="square" rtlCol="0">
            <a:spAutoFit/>
          </a:bodyPr>
          <a:lstStyle/>
          <a:p>
            <a:pPr algn="just"/>
            <a:r>
              <a:rPr lang="en-CA" dirty="0"/>
              <a:t>The above table shows the top 5 zip codes  when counting  the number of failures. Zip 60647 had the maximum failed number of inspection.</a:t>
            </a:r>
          </a:p>
        </p:txBody>
      </p:sp>
      <p:pic>
        <p:nvPicPr>
          <p:cNvPr id="9" name="Picture 8">
            <a:extLst>
              <a:ext uri="{FF2B5EF4-FFF2-40B4-BE49-F238E27FC236}">
                <a16:creationId xmlns:a16="http://schemas.microsoft.com/office/drawing/2014/main" id="{F832ED70-1A80-4F6A-AF3A-0F9D255FEB85}"/>
              </a:ext>
            </a:extLst>
          </p:cNvPr>
          <p:cNvPicPr>
            <a:picLocks noChangeAspect="1"/>
          </p:cNvPicPr>
          <p:nvPr/>
        </p:nvPicPr>
        <p:blipFill rotWithShape="1">
          <a:blip r:embed="rId3"/>
          <a:srcRect b="45286"/>
          <a:stretch/>
        </p:blipFill>
        <p:spPr>
          <a:xfrm>
            <a:off x="7319084" y="1267474"/>
            <a:ext cx="3474556" cy="2694926"/>
          </a:xfrm>
          <a:prstGeom prst="rect">
            <a:avLst/>
          </a:prstGeom>
        </p:spPr>
      </p:pic>
    </p:spTree>
    <p:extLst>
      <p:ext uri="{BB962C8B-B14F-4D97-AF65-F5344CB8AC3E}">
        <p14:creationId xmlns:p14="http://schemas.microsoft.com/office/powerpoint/2010/main" val="16585476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819EDB-2C60-4040-9DC1-08B223C6A3F3}"/>
              </a:ext>
            </a:extLst>
          </p:cNvPr>
          <p:cNvSpPr>
            <a:spLocks noGrp="1"/>
          </p:cNvSpPr>
          <p:nvPr>
            <p:ph type="title"/>
          </p:nvPr>
        </p:nvSpPr>
        <p:spPr>
          <a:xfrm>
            <a:off x="397218" y="172609"/>
            <a:ext cx="11029616" cy="988332"/>
          </a:xfrm>
        </p:spPr>
        <p:txBody>
          <a:bodyPr/>
          <a:lstStyle/>
          <a:p>
            <a:r>
              <a:rPr lang="en-CA" dirty="0"/>
              <a:t>Hypothesis testing</a:t>
            </a:r>
          </a:p>
        </p:txBody>
      </p:sp>
      <p:sp>
        <p:nvSpPr>
          <p:cNvPr id="3" name="TextBox 2">
            <a:extLst>
              <a:ext uri="{FF2B5EF4-FFF2-40B4-BE49-F238E27FC236}">
                <a16:creationId xmlns:a16="http://schemas.microsoft.com/office/drawing/2014/main" id="{8EA3EE97-8374-463B-B62B-B8FD49353B90}"/>
              </a:ext>
            </a:extLst>
          </p:cNvPr>
          <p:cNvSpPr txBox="1"/>
          <p:nvPr/>
        </p:nvSpPr>
        <p:spPr>
          <a:xfrm>
            <a:off x="397217" y="2831440"/>
            <a:ext cx="6266342" cy="923330"/>
          </a:xfrm>
          <a:prstGeom prst="rect">
            <a:avLst/>
          </a:prstGeom>
          <a:noFill/>
        </p:spPr>
        <p:txBody>
          <a:bodyPr wrap="square" rtlCol="0">
            <a:spAutoFit/>
          </a:bodyPr>
          <a:lstStyle/>
          <a:p>
            <a:endParaRPr lang="en-CA" b="1" dirty="0"/>
          </a:p>
          <a:p>
            <a:r>
              <a:rPr lang="it-IT" dirty="0"/>
              <a:t>Ho: Zip code 60657 is correlated with Fail inspeciton </a:t>
            </a:r>
          </a:p>
          <a:p>
            <a:r>
              <a:rPr lang="it-IT" dirty="0"/>
              <a:t>Ha: Zip code 60657 is not correlated with Fail inspeciton </a:t>
            </a:r>
            <a:endParaRPr lang="en-CA" b="1" dirty="0"/>
          </a:p>
        </p:txBody>
      </p:sp>
      <p:pic>
        <p:nvPicPr>
          <p:cNvPr id="7" name="Picture 6">
            <a:extLst>
              <a:ext uri="{FF2B5EF4-FFF2-40B4-BE49-F238E27FC236}">
                <a16:creationId xmlns:a16="http://schemas.microsoft.com/office/drawing/2014/main" id="{ED9DD53E-64CA-4F94-8459-1C076C0F4624}"/>
              </a:ext>
            </a:extLst>
          </p:cNvPr>
          <p:cNvPicPr>
            <a:picLocks noChangeAspect="1"/>
          </p:cNvPicPr>
          <p:nvPr/>
        </p:nvPicPr>
        <p:blipFill>
          <a:blip r:embed="rId2"/>
          <a:stretch>
            <a:fillRect/>
          </a:stretch>
        </p:blipFill>
        <p:spPr>
          <a:xfrm>
            <a:off x="6316716" y="2814076"/>
            <a:ext cx="5819775" cy="800100"/>
          </a:xfrm>
          <a:prstGeom prst="rect">
            <a:avLst/>
          </a:prstGeom>
        </p:spPr>
      </p:pic>
      <p:sp>
        <p:nvSpPr>
          <p:cNvPr id="11" name="TextBox 10">
            <a:extLst>
              <a:ext uri="{FF2B5EF4-FFF2-40B4-BE49-F238E27FC236}">
                <a16:creationId xmlns:a16="http://schemas.microsoft.com/office/drawing/2014/main" id="{2370A071-5A2A-4B2A-9CC6-54F5A7C2D80A}"/>
              </a:ext>
            </a:extLst>
          </p:cNvPr>
          <p:cNvSpPr txBox="1"/>
          <p:nvPr/>
        </p:nvSpPr>
        <p:spPr>
          <a:xfrm>
            <a:off x="6316716" y="3734462"/>
            <a:ext cx="6096000" cy="369332"/>
          </a:xfrm>
          <a:prstGeom prst="rect">
            <a:avLst/>
          </a:prstGeom>
          <a:noFill/>
        </p:spPr>
        <p:txBody>
          <a:bodyPr wrap="square">
            <a:spAutoFit/>
          </a:bodyPr>
          <a:lstStyle/>
          <a:p>
            <a:r>
              <a:rPr lang="en-CA" b="0" i="0" dirty="0">
                <a:solidFill>
                  <a:srgbClr val="212121"/>
                </a:solidFill>
                <a:effectLst/>
                <a:latin typeface="Courier New" panose="02070309020205020404" pitchFamily="49" charset="0"/>
              </a:rPr>
              <a:t>P value : 0.5255</a:t>
            </a:r>
            <a:endParaRPr lang="en-CA" dirty="0"/>
          </a:p>
        </p:txBody>
      </p:sp>
      <p:pic>
        <p:nvPicPr>
          <p:cNvPr id="13" name="Picture 12">
            <a:extLst>
              <a:ext uri="{FF2B5EF4-FFF2-40B4-BE49-F238E27FC236}">
                <a16:creationId xmlns:a16="http://schemas.microsoft.com/office/drawing/2014/main" id="{F62F36AB-21F8-45D3-839F-B516F5D4F56D}"/>
              </a:ext>
            </a:extLst>
          </p:cNvPr>
          <p:cNvPicPr>
            <a:picLocks noChangeAspect="1"/>
          </p:cNvPicPr>
          <p:nvPr/>
        </p:nvPicPr>
        <p:blipFill>
          <a:blip r:embed="rId3"/>
          <a:stretch>
            <a:fillRect/>
          </a:stretch>
        </p:blipFill>
        <p:spPr>
          <a:xfrm>
            <a:off x="6216992" y="1235629"/>
            <a:ext cx="5810250" cy="895350"/>
          </a:xfrm>
          <a:prstGeom prst="rect">
            <a:avLst/>
          </a:prstGeom>
        </p:spPr>
      </p:pic>
      <p:sp>
        <p:nvSpPr>
          <p:cNvPr id="15" name="TextBox 14">
            <a:extLst>
              <a:ext uri="{FF2B5EF4-FFF2-40B4-BE49-F238E27FC236}">
                <a16:creationId xmlns:a16="http://schemas.microsoft.com/office/drawing/2014/main" id="{7F3F1C8A-3219-4ED1-9F69-5D882392B79F}"/>
              </a:ext>
            </a:extLst>
          </p:cNvPr>
          <p:cNvSpPr txBox="1"/>
          <p:nvPr/>
        </p:nvSpPr>
        <p:spPr>
          <a:xfrm>
            <a:off x="6316716" y="2103685"/>
            <a:ext cx="6096000" cy="369332"/>
          </a:xfrm>
          <a:prstGeom prst="rect">
            <a:avLst/>
          </a:prstGeom>
          <a:noFill/>
        </p:spPr>
        <p:txBody>
          <a:bodyPr wrap="square">
            <a:spAutoFit/>
          </a:bodyPr>
          <a:lstStyle/>
          <a:p>
            <a:r>
              <a:rPr lang="en-CA" b="0" i="0" dirty="0">
                <a:solidFill>
                  <a:srgbClr val="212121"/>
                </a:solidFill>
                <a:effectLst/>
                <a:latin typeface="Courier New" panose="02070309020205020404" pitchFamily="49" charset="0"/>
              </a:rPr>
              <a:t>P value : 2.2174</a:t>
            </a:r>
            <a:endParaRPr lang="en-CA" dirty="0"/>
          </a:p>
        </p:txBody>
      </p:sp>
      <p:pic>
        <p:nvPicPr>
          <p:cNvPr id="17" name="Picture 16">
            <a:extLst>
              <a:ext uri="{FF2B5EF4-FFF2-40B4-BE49-F238E27FC236}">
                <a16:creationId xmlns:a16="http://schemas.microsoft.com/office/drawing/2014/main" id="{49766746-7967-4C0E-9A0B-244888B34475}"/>
              </a:ext>
            </a:extLst>
          </p:cNvPr>
          <p:cNvPicPr>
            <a:picLocks noChangeAspect="1"/>
          </p:cNvPicPr>
          <p:nvPr/>
        </p:nvPicPr>
        <p:blipFill>
          <a:blip r:embed="rId4"/>
          <a:stretch>
            <a:fillRect/>
          </a:stretch>
        </p:blipFill>
        <p:spPr>
          <a:xfrm>
            <a:off x="6276975" y="4358285"/>
            <a:ext cx="5915025" cy="981075"/>
          </a:xfrm>
          <a:prstGeom prst="rect">
            <a:avLst/>
          </a:prstGeom>
        </p:spPr>
      </p:pic>
      <p:cxnSp>
        <p:nvCxnSpPr>
          <p:cNvPr id="19" name="Straight Connector 18">
            <a:extLst>
              <a:ext uri="{FF2B5EF4-FFF2-40B4-BE49-F238E27FC236}">
                <a16:creationId xmlns:a16="http://schemas.microsoft.com/office/drawing/2014/main" id="{5A32000E-6E2B-4C82-992E-DDE0AB30F805}"/>
              </a:ext>
            </a:extLst>
          </p:cNvPr>
          <p:cNvCxnSpPr/>
          <p:nvPr/>
        </p:nvCxnSpPr>
        <p:spPr>
          <a:xfrm>
            <a:off x="-42904" y="2572892"/>
            <a:ext cx="12192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27E629D-D61C-4303-9CD2-2B345BD0AD39}"/>
              </a:ext>
            </a:extLst>
          </p:cNvPr>
          <p:cNvCxnSpPr/>
          <p:nvPr/>
        </p:nvCxnSpPr>
        <p:spPr>
          <a:xfrm>
            <a:off x="-7885" y="4259798"/>
            <a:ext cx="12192000" cy="0"/>
          </a:xfrm>
          <a:prstGeom prst="line">
            <a:avLst/>
          </a:prstGeom>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DE9F6C92-E1C2-402E-B92A-116846DD7562}"/>
              </a:ext>
            </a:extLst>
          </p:cNvPr>
          <p:cNvSpPr txBox="1"/>
          <p:nvPr/>
        </p:nvSpPr>
        <p:spPr>
          <a:xfrm>
            <a:off x="6407204" y="5362042"/>
            <a:ext cx="6253654" cy="369332"/>
          </a:xfrm>
          <a:prstGeom prst="rect">
            <a:avLst/>
          </a:prstGeom>
          <a:noFill/>
        </p:spPr>
        <p:txBody>
          <a:bodyPr wrap="square">
            <a:spAutoFit/>
          </a:bodyPr>
          <a:lstStyle/>
          <a:p>
            <a:r>
              <a:rPr lang="en-CA" b="0" i="0" dirty="0">
                <a:solidFill>
                  <a:srgbClr val="212121"/>
                </a:solidFill>
                <a:effectLst/>
                <a:latin typeface="Courier New" panose="02070309020205020404" pitchFamily="49" charset="0"/>
              </a:rPr>
              <a:t>p value : 0.0509</a:t>
            </a:r>
            <a:endParaRPr lang="en-CA" dirty="0"/>
          </a:p>
        </p:txBody>
      </p:sp>
      <p:sp>
        <p:nvSpPr>
          <p:cNvPr id="24" name="TextBox 23">
            <a:extLst>
              <a:ext uri="{FF2B5EF4-FFF2-40B4-BE49-F238E27FC236}">
                <a16:creationId xmlns:a16="http://schemas.microsoft.com/office/drawing/2014/main" id="{A40B60C6-B331-46E8-898A-C8D84D759662}"/>
              </a:ext>
            </a:extLst>
          </p:cNvPr>
          <p:cNvSpPr txBox="1"/>
          <p:nvPr/>
        </p:nvSpPr>
        <p:spPr>
          <a:xfrm>
            <a:off x="397217" y="1249203"/>
            <a:ext cx="6266342" cy="1200329"/>
          </a:xfrm>
          <a:prstGeom prst="rect">
            <a:avLst/>
          </a:prstGeom>
          <a:noFill/>
        </p:spPr>
        <p:txBody>
          <a:bodyPr wrap="square" rtlCol="0">
            <a:spAutoFit/>
          </a:bodyPr>
          <a:lstStyle/>
          <a:p>
            <a:r>
              <a:rPr lang="en-CA" b="1" dirty="0"/>
              <a:t>Determine the Hypothesis Statement</a:t>
            </a:r>
          </a:p>
          <a:p>
            <a:endParaRPr lang="en-CA" b="1" dirty="0"/>
          </a:p>
          <a:p>
            <a:r>
              <a:rPr lang="it-IT" dirty="0"/>
              <a:t>Ho: Zip code 60647 is correlated with Fail inspeciton </a:t>
            </a:r>
          </a:p>
          <a:p>
            <a:r>
              <a:rPr lang="it-IT" dirty="0"/>
              <a:t>Ha: Zip code 60647 is not correlated with Fail inspeciton </a:t>
            </a:r>
            <a:endParaRPr lang="en-CA" b="1" dirty="0"/>
          </a:p>
        </p:txBody>
      </p:sp>
      <p:sp>
        <p:nvSpPr>
          <p:cNvPr id="26" name="TextBox 25">
            <a:extLst>
              <a:ext uri="{FF2B5EF4-FFF2-40B4-BE49-F238E27FC236}">
                <a16:creationId xmlns:a16="http://schemas.microsoft.com/office/drawing/2014/main" id="{D2191CD1-AAAA-4C20-8511-3867B1709197}"/>
              </a:ext>
            </a:extLst>
          </p:cNvPr>
          <p:cNvSpPr txBox="1"/>
          <p:nvPr/>
        </p:nvSpPr>
        <p:spPr>
          <a:xfrm>
            <a:off x="397217" y="4387157"/>
            <a:ext cx="6266342" cy="923330"/>
          </a:xfrm>
          <a:prstGeom prst="rect">
            <a:avLst/>
          </a:prstGeom>
          <a:noFill/>
        </p:spPr>
        <p:txBody>
          <a:bodyPr wrap="square" rtlCol="0">
            <a:spAutoFit/>
          </a:bodyPr>
          <a:lstStyle/>
          <a:p>
            <a:endParaRPr lang="en-CA" b="1" dirty="0"/>
          </a:p>
          <a:p>
            <a:r>
              <a:rPr lang="it-IT" dirty="0"/>
              <a:t>Ho: Zip code 60614 is correlated with Fail inspeciton </a:t>
            </a:r>
          </a:p>
          <a:p>
            <a:r>
              <a:rPr lang="it-IT" dirty="0"/>
              <a:t>Ha: Zip code 60614 is not correlated with Fail inspeciton </a:t>
            </a:r>
            <a:endParaRPr lang="en-CA" b="1" dirty="0"/>
          </a:p>
        </p:txBody>
      </p:sp>
      <p:sp>
        <p:nvSpPr>
          <p:cNvPr id="30" name="TextBox 29">
            <a:extLst>
              <a:ext uri="{FF2B5EF4-FFF2-40B4-BE49-F238E27FC236}">
                <a16:creationId xmlns:a16="http://schemas.microsoft.com/office/drawing/2014/main" id="{54D5E48B-C3E0-423A-8992-C197DE573ACD}"/>
              </a:ext>
            </a:extLst>
          </p:cNvPr>
          <p:cNvSpPr txBox="1"/>
          <p:nvPr/>
        </p:nvSpPr>
        <p:spPr>
          <a:xfrm>
            <a:off x="692528" y="5865596"/>
            <a:ext cx="10806944" cy="923330"/>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a:spAutoFit/>
          </a:bodyPr>
          <a:lstStyle/>
          <a:p>
            <a:r>
              <a:rPr lang="en-CA" b="0" i="0" dirty="0">
                <a:solidFill>
                  <a:schemeClr val="bg1"/>
                </a:solidFill>
                <a:effectLst/>
                <a:latin typeface="arial" panose="020B0604020202020204" pitchFamily="34" charset="0"/>
              </a:rPr>
              <a:t>∵ P–Value &gt; 0.05 (the </a:t>
            </a:r>
            <a:r>
              <a:rPr lang="el-GR" b="0" i="0" dirty="0">
                <a:solidFill>
                  <a:schemeClr val="bg1"/>
                </a:solidFill>
                <a:effectLst/>
                <a:latin typeface="arial" panose="020B0604020202020204" pitchFamily="34" charset="0"/>
              </a:rPr>
              <a:t>α</a:t>
            </a:r>
            <a:r>
              <a:rPr lang="en-CA" b="0" i="0" dirty="0">
                <a:solidFill>
                  <a:schemeClr val="bg1"/>
                </a:solidFill>
                <a:effectLst/>
                <a:latin typeface="arial" panose="020B0604020202020204" pitchFamily="34" charset="0"/>
              </a:rPr>
              <a:t> value)</a:t>
            </a:r>
          </a:p>
          <a:p>
            <a:r>
              <a:rPr lang="en-CA" b="0" i="0" dirty="0">
                <a:solidFill>
                  <a:schemeClr val="bg1"/>
                </a:solidFill>
                <a:effectLst/>
                <a:latin typeface="arial" panose="020B0604020202020204" pitchFamily="34" charset="0"/>
              </a:rPr>
              <a:t>∴  Accept the null hypothesis and reject the alternative hypothesis which state that 60647, 60657, 60614 zip code have correlation with Fail inspection.</a:t>
            </a:r>
            <a:endParaRPr lang="en-CA" dirty="0">
              <a:solidFill>
                <a:schemeClr val="bg1"/>
              </a:solidFill>
            </a:endParaRPr>
          </a:p>
        </p:txBody>
      </p:sp>
    </p:spTree>
    <p:extLst>
      <p:ext uri="{BB962C8B-B14F-4D97-AF65-F5344CB8AC3E}">
        <p14:creationId xmlns:p14="http://schemas.microsoft.com/office/powerpoint/2010/main" val="21958287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034A37-6325-47CC-A094-788DDB03CA7B}"/>
              </a:ext>
            </a:extLst>
          </p:cNvPr>
          <p:cNvSpPr>
            <a:spLocks noGrp="1"/>
          </p:cNvSpPr>
          <p:nvPr>
            <p:ph type="title"/>
          </p:nvPr>
        </p:nvSpPr>
        <p:spPr>
          <a:xfrm>
            <a:off x="444557" y="124985"/>
            <a:ext cx="11029616" cy="988332"/>
          </a:xfrm>
        </p:spPr>
        <p:txBody>
          <a:bodyPr/>
          <a:lstStyle/>
          <a:p>
            <a:r>
              <a:rPr lang="en-CA" dirty="0"/>
              <a:t>Zip Analysis - Zip 60647</a:t>
            </a:r>
          </a:p>
        </p:txBody>
      </p:sp>
      <p:pic>
        <p:nvPicPr>
          <p:cNvPr id="14" name="Picture 13">
            <a:extLst>
              <a:ext uri="{FF2B5EF4-FFF2-40B4-BE49-F238E27FC236}">
                <a16:creationId xmlns:a16="http://schemas.microsoft.com/office/drawing/2014/main" id="{395923EF-895F-4A94-B7E8-AA54424D43ED}"/>
              </a:ext>
            </a:extLst>
          </p:cNvPr>
          <p:cNvPicPr>
            <a:picLocks noChangeAspect="1"/>
          </p:cNvPicPr>
          <p:nvPr/>
        </p:nvPicPr>
        <p:blipFill>
          <a:blip r:embed="rId2"/>
          <a:stretch>
            <a:fillRect/>
          </a:stretch>
        </p:blipFill>
        <p:spPr>
          <a:xfrm>
            <a:off x="6095999" y="1435828"/>
            <a:ext cx="5289067" cy="3446350"/>
          </a:xfrm>
          <a:prstGeom prst="rect">
            <a:avLst/>
          </a:prstGeom>
        </p:spPr>
      </p:pic>
      <p:sp>
        <p:nvSpPr>
          <p:cNvPr id="15" name="TextBox 14">
            <a:extLst>
              <a:ext uri="{FF2B5EF4-FFF2-40B4-BE49-F238E27FC236}">
                <a16:creationId xmlns:a16="http://schemas.microsoft.com/office/drawing/2014/main" id="{B6142267-AD6E-4D37-B0D5-42BDF9982C1E}"/>
              </a:ext>
            </a:extLst>
          </p:cNvPr>
          <p:cNvSpPr txBox="1"/>
          <p:nvPr/>
        </p:nvSpPr>
        <p:spPr>
          <a:xfrm>
            <a:off x="637515" y="5204689"/>
            <a:ext cx="4207753" cy="923330"/>
          </a:xfrm>
          <a:prstGeom prst="rect">
            <a:avLst/>
          </a:prstGeom>
          <a:noFill/>
        </p:spPr>
        <p:txBody>
          <a:bodyPr wrap="square" rtlCol="0">
            <a:spAutoFit/>
          </a:bodyPr>
          <a:lstStyle/>
          <a:p>
            <a:r>
              <a:rPr lang="en-CA" dirty="0">
                <a:latin typeface="Arial" panose="020B0604020202020204" pitchFamily="34" charset="0"/>
                <a:cs typeface="Arial" panose="020B0604020202020204" pitchFamily="34" charset="0"/>
              </a:rPr>
              <a:t>Risk Level :</a:t>
            </a:r>
            <a:r>
              <a:rPr lang="zh-CN" altLang="en-US" dirty="0">
                <a:latin typeface="Arial" panose="020B0604020202020204" pitchFamily="34" charset="0"/>
                <a:cs typeface="Arial" panose="020B0604020202020204" pitchFamily="34" charset="0"/>
              </a:rPr>
              <a:t> </a:t>
            </a:r>
            <a:r>
              <a:rPr lang="en-CA" dirty="0">
                <a:latin typeface="Arial" panose="020B0604020202020204" pitchFamily="34" charset="0"/>
                <a:cs typeface="Arial" panose="020B0604020202020204" pitchFamily="34" charset="0"/>
              </a:rPr>
              <a:t>High Risk </a:t>
            </a:r>
          </a:p>
          <a:p>
            <a:r>
              <a:rPr lang="en-CA" dirty="0">
                <a:latin typeface="Arial" panose="020B0604020202020204" pitchFamily="34" charset="0"/>
                <a:cs typeface="Arial" panose="020B0604020202020204" pitchFamily="34" charset="0"/>
              </a:rPr>
              <a:t>Result : Fail</a:t>
            </a:r>
          </a:p>
          <a:p>
            <a:r>
              <a:rPr lang="en-CA" dirty="0">
                <a:latin typeface="Arial" panose="020B0604020202020204" pitchFamily="34" charset="0"/>
                <a:cs typeface="Arial" panose="020B0604020202020204" pitchFamily="34" charset="0"/>
              </a:rPr>
              <a:t>Zip : 60647</a:t>
            </a:r>
          </a:p>
        </p:txBody>
      </p:sp>
      <p:pic>
        <p:nvPicPr>
          <p:cNvPr id="17" name="Picture 16">
            <a:extLst>
              <a:ext uri="{FF2B5EF4-FFF2-40B4-BE49-F238E27FC236}">
                <a16:creationId xmlns:a16="http://schemas.microsoft.com/office/drawing/2014/main" id="{8CBDD422-F985-4FB8-931F-9DA9D3CD3EC7}"/>
              </a:ext>
            </a:extLst>
          </p:cNvPr>
          <p:cNvPicPr>
            <a:picLocks noChangeAspect="1"/>
          </p:cNvPicPr>
          <p:nvPr/>
        </p:nvPicPr>
        <p:blipFill>
          <a:blip r:embed="rId3"/>
          <a:stretch>
            <a:fillRect/>
          </a:stretch>
        </p:blipFill>
        <p:spPr>
          <a:xfrm>
            <a:off x="637516" y="1435828"/>
            <a:ext cx="5125341" cy="3446350"/>
          </a:xfrm>
          <a:prstGeom prst="rect">
            <a:avLst/>
          </a:prstGeom>
        </p:spPr>
      </p:pic>
      <p:sp>
        <p:nvSpPr>
          <p:cNvPr id="21" name="TextBox 20">
            <a:extLst>
              <a:ext uri="{FF2B5EF4-FFF2-40B4-BE49-F238E27FC236}">
                <a16:creationId xmlns:a16="http://schemas.microsoft.com/office/drawing/2014/main" id="{A74F696A-A501-4270-AE86-67DCE1A3E290}"/>
              </a:ext>
            </a:extLst>
          </p:cNvPr>
          <p:cNvSpPr txBox="1"/>
          <p:nvPr/>
        </p:nvSpPr>
        <p:spPr>
          <a:xfrm>
            <a:off x="637515" y="6081198"/>
            <a:ext cx="6096000" cy="369332"/>
          </a:xfrm>
          <a:prstGeom prst="rect">
            <a:avLst/>
          </a:prstGeom>
          <a:noFill/>
        </p:spPr>
        <p:txBody>
          <a:bodyPr wrap="square">
            <a:spAutoFit/>
          </a:bodyPr>
          <a:lstStyle/>
          <a:p>
            <a:r>
              <a:rPr lang="en-CA" sz="1800" dirty="0">
                <a:latin typeface="Arial" panose="020B0604020202020204" pitchFamily="34" charset="0"/>
                <a:cs typeface="Arial" panose="020B0604020202020204" pitchFamily="34" charset="0"/>
              </a:rPr>
              <a:t>Area: LOGAN SQUARE</a:t>
            </a:r>
            <a:endParaRPr lang="en-CA" dirty="0"/>
          </a:p>
        </p:txBody>
      </p:sp>
    </p:spTree>
    <p:extLst>
      <p:ext uri="{BB962C8B-B14F-4D97-AF65-F5344CB8AC3E}">
        <p14:creationId xmlns:p14="http://schemas.microsoft.com/office/powerpoint/2010/main" val="36249558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99A53CD-21F7-4755-8A40-0054B7E6BC19}"/>
              </a:ext>
            </a:extLst>
          </p:cNvPr>
          <p:cNvSpPr txBox="1">
            <a:spLocks noGrp="1"/>
          </p:cNvSpPr>
          <p:nvPr>
            <p:ph type="title"/>
          </p:nvPr>
        </p:nvSpPr>
        <p:spPr>
          <a:xfrm>
            <a:off x="431252" y="671550"/>
            <a:ext cx="11029616" cy="523220"/>
          </a:xfrm>
          <a:prstGeom prst="rect">
            <a:avLst/>
          </a:prstGeom>
          <a:noFill/>
        </p:spPr>
        <p:txBody>
          <a:bodyPr wrap="square" rtlCol="0">
            <a:spAutoFit/>
          </a:bodyPr>
          <a:lstStyle/>
          <a:p>
            <a:pPr algn="just"/>
            <a:r>
              <a:rPr lang="en-CA" dirty="0"/>
              <a:t>Zip analysis Zip 60614</a:t>
            </a:r>
          </a:p>
        </p:txBody>
      </p:sp>
      <p:pic>
        <p:nvPicPr>
          <p:cNvPr id="10" name="Picture 9">
            <a:extLst>
              <a:ext uri="{FF2B5EF4-FFF2-40B4-BE49-F238E27FC236}">
                <a16:creationId xmlns:a16="http://schemas.microsoft.com/office/drawing/2014/main" id="{CEED5B15-40D0-4E58-B02A-C5D589556D50}"/>
              </a:ext>
            </a:extLst>
          </p:cNvPr>
          <p:cNvPicPr>
            <a:picLocks noChangeAspect="1"/>
          </p:cNvPicPr>
          <p:nvPr/>
        </p:nvPicPr>
        <p:blipFill>
          <a:blip r:embed="rId2"/>
          <a:stretch>
            <a:fillRect/>
          </a:stretch>
        </p:blipFill>
        <p:spPr>
          <a:xfrm>
            <a:off x="766270" y="1557587"/>
            <a:ext cx="4495966" cy="3360225"/>
          </a:xfrm>
          <a:prstGeom prst="rect">
            <a:avLst/>
          </a:prstGeom>
        </p:spPr>
      </p:pic>
      <p:pic>
        <p:nvPicPr>
          <p:cNvPr id="12" name="Picture 11">
            <a:extLst>
              <a:ext uri="{FF2B5EF4-FFF2-40B4-BE49-F238E27FC236}">
                <a16:creationId xmlns:a16="http://schemas.microsoft.com/office/drawing/2014/main" id="{47A1800D-6BA7-4027-B5D5-4139DE7A8689}"/>
              </a:ext>
            </a:extLst>
          </p:cNvPr>
          <p:cNvPicPr>
            <a:picLocks noChangeAspect="1"/>
          </p:cNvPicPr>
          <p:nvPr/>
        </p:nvPicPr>
        <p:blipFill>
          <a:blip r:embed="rId3"/>
          <a:stretch>
            <a:fillRect/>
          </a:stretch>
        </p:blipFill>
        <p:spPr>
          <a:xfrm>
            <a:off x="5784138" y="1557587"/>
            <a:ext cx="5094069" cy="3360225"/>
          </a:xfrm>
          <a:prstGeom prst="rect">
            <a:avLst/>
          </a:prstGeom>
        </p:spPr>
      </p:pic>
      <p:sp>
        <p:nvSpPr>
          <p:cNvPr id="16" name="TextBox 15">
            <a:extLst>
              <a:ext uri="{FF2B5EF4-FFF2-40B4-BE49-F238E27FC236}">
                <a16:creationId xmlns:a16="http://schemas.microsoft.com/office/drawing/2014/main" id="{57A022C7-67E2-40EB-B4B5-0E74A4F8A484}"/>
              </a:ext>
            </a:extLst>
          </p:cNvPr>
          <p:cNvSpPr txBox="1"/>
          <p:nvPr/>
        </p:nvSpPr>
        <p:spPr>
          <a:xfrm>
            <a:off x="637516" y="5204688"/>
            <a:ext cx="2715283" cy="923330"/>
          </a:xfrm>
          <a:prstGeom prst="rect">
            <a:avLst/>
          </a:prstGeom>
          <a:noFill/>
        </p:spPr>
        <p:txBody>
          <a:bodyPr wrap="square" rtlCol="0">
            <a:spAutoFit/>
          </a:bodyPr>
          <a:lstStyle/>
          <a:p>
            <a:r>
              <a:rPr lang="en-CA" dirty="0">
                <a:latin typeface="Arial" panose="020B0604020202020204" pitchFamily="34" charset="0"/>
                <a:cs typeface="Arial" panose="020B0604020202020204" pitchFamily="34" charset="0"/>
              </a:rPr>
              <a:t>Risk Level :</a:t>
            </a:r>
            <a:r>
              <a:rPr lang="zh-CN" altLang="en-US" dirty="0">
                <a:latin typeface="Arial" panose="020B0604020202020204" pitchFamily="34" charset="0"/>
                <a:cs typeface="Arial" panose="020B0604020202020204" pitchFamily="34" charset="0"/>
              </a:rPr>
              <a:t> </a:t>
            </a:r>
            <a:r>
              <a:rPr lang="en-CA" dirty="0">
                <a:latin typeface="Arial" panose="020B0604020202020204" pitchFamily="34" charset="0"/>
                <a:cs typeface="Arial" panose="020B0604020202020204" pitchFamily="34" charset="0"/>
              </a:rPr>
              <a:t>High Risk </a:t>
            </a:r>
          </a:p>
          <a:p>
            <a:r>
              <a:rPr lang="en-CA" dirty="0">
                <a:latin typeface="Arial" panose="020B0604020202020204" pitchFamily="34" charset="0"/>
                <a:cs typeface="Arial" panose="020B0604020202020204" pitchFamily="34" charset="0"/>
              </a:rPr>
              <a:t>Result : Fail</a:t>
            </a:r>
          </a:p>
          <a:p>
            <a:r>
              <a:rPr lang="en-CA" dirty="0">
                <a:latin typeface="Arial" panose="020B0604020202020204" pitchFamily="34" charset="0"/>
                <a:cs typeface="Arial" panose="020B0604020202020204" pitchFamily="34" charset="0"/>
              </a:rPr>
              <a:t>Zip : 60614</a:t>
            </a:r>
          </a:p>
        </p:txBody>
      </p:sp>
      <p:sp>
        <p:nvSpPr>
          <p:cNvPr id="18" name="TextBox 17">
            <a:extLst>
              <a:ext uri="{FF2B5EF4-FFF2-40B4-BE49-F238E27FC236}">
                <a16:creationId xmlns:a16="http://schemas.microsoft.com/office/drawing/2014/main" id="{EBDB403D-1B1E-45D4-BD78-D7988AD3E6C6}"/>
              </a:ext>
            </a:extLst>
          </p:cNvPr>
          <p:cNvSpPr txBox="1"/>
          <p:nvPr/>
        </p:nvSpPr>
        <p:spPr>
          <a:xfrm>
            <a:off x="595474" y="6128018"/>
            <a:ext cx="10534980" cy="369332"/>
          </a:xfrm>
          <a:prstGeom prst="rect">
            <a:avLst/>
          </a:prstGeom>
          <a:noFill/>
        </p:spPr>
        <p:txBody>
          <a:bodyPr wrap="square">
            <a:spAutoFit/>
          </a:bodyPr>
          <a:lstStyle/>
          <a:p>
            <a:r>
              <a:rPr lang="en-CA" sz="1800" dirty="0">
                <a:latin typeface="Arial" panose="020B0604020202020204" pitchFamily="34" charset="0"/>
                <a:cs typeface="Arial" panose="020B0604020202020204" pitchFamily="34" charset="0"/>
              </a:rPr>
              <a:t>Area: LINCOLN PARK, SHEFFIELD NEIGHBORS</a:t>
            </a:r>
            <a:r>
              <a:rPr lang="en-CA" dirty="0">
                <a:latin typeface="Arial" panose="020B0604020202020204" pitchFamily="34" charset="0"/>
                <a:cs typeface="Arial" panose="020B0604020202020204" pitchFamily="34" charset="0"/>
              </a:rPr>
              <a:t>, RANCH TRIANGLE</a:t>
            </a:r>
            <a:endParaRPr lang="en-CA" dirty="0"/>
          </a:p>
        </p:txBody>
      </p:sp>
    </p:spTree>
    <p:extLst>
      <p:ext uri="{BB962C8B-B14F-4D97-AF65-F5344CB8AC3E}">
        <p14:creationId xmlns:p14="http://schemas.microsoft.com/office/powerpoint/2010/main" val="39330289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5">
            <a:extLst>
              <a:ext uri="{FF2B5EF4-FFF2-40B4-BE49-F238E27FC236}">
                <a16:creationId xmlns:a16="http://schemas.microsoft.com/office/drawing/2014/main" id="{EA63895C-96A2-497F-83C5-8F077A1CE987}"/>
              </a:ext>
            </a:extLst>
          </p:cNvPr>
          <p:cNvSpPr txBox="1">
            <a:spLocks/>
          </p:cNvSpPr>
          <p:nvPr/>
        </p:nvSpPr>
        <p:spPr>
          <a:xfrm>
            <a:off x="431252" y="671550"/>
            <a:ext cx="11029616" cy="523220"/>
          </a:xfrm>
          <a:prstGeom prst="rect">
            <a:avLst/>
          </a:prstGeom>
          <a:noFill/>
        </p:spPr>
        <p:txBody>
          <a:bodyPr vert="horz" wrap="square" lIns="91440" tIns="45720" rIns="91440" bIns="45720" rtlCol="0" anchor="b">
            <a:spAutoFit/>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just"/>
            <a:r>
              <a:rPr lang="en-CA" dirty="0"/>
              <a:t>Zip analysis Zip 60657</a:t>
            </a:r>
          </a:p>
        </p:txBody>
      </p:sp>
      <p:pic>
        <p:nvPicPr>
          <p:cNvPr id="7" name="Picture 6">
            <a:extLst>
              <a:ext uri="{FF2B5EF4-FFF2-40B4-BE49-F238E27FC236}">
                <a16:creationId xmlns:a16="http://schemas.microsoft.com/office/drawing/2014/main" id="{3E7B1465-C6F7-467A-A5AD-1A5AEE7C6D7B}"/>
              </a:ext>
            </a:extLst>
          </p:cNvPr>
          <p:cNvPicPr>
            <a:picLocks noChangeAspect="1"/>
          </p:cNvPicPr>
          <p:nvPr/>
        </p:nvPicPr>
        <p:blipFill>
          <a:blip r:embed="rId2"/>
          <a:stretch>
            <a:fillRect/>
          </a:stretch>
        </p:blipFill>
        <p:spPr>
          <a:xfrm>
            <a:off x="689085" y="1489883"/>
            <a:ext cx="4991100" cy="3009900"/>
          </a:xfrm>
          <a:prstGeom prst="rect">
            <a:avLst/>
          </a:prstGeom>
        </p:spPr>
      </p:pic>
      <p:pic>
        <p:nvPicPr>
          <p:cNvPr id="9" name="Picture 8">
            <a:extLst>
              <a:ext uri="{FF2B5EF4-FFF2-40B4-BE49-F238E27FC236}">
                <a16:creationId xmlns:a16="http://schemas.microsoft.com/office/drawing/2014/main" id="{5726C176-B322-46EA-BDCD-9B7BCE898838}"/>
              </a:ext>
            </a:extLst>
          </p:cNvPr>
          <p:cNvPicPr>
            <a:picLocks noChangeAspect="1"/>
          </p:cNvPicPr>
          <p:nvPr/>
        </p:nvPicPr>
        <p:blipFill>
          <a:blip r:embed="rId3"/>
          <a:stretch>
            <a:fillRect/>
          </a:stretch>
        </p:blipFill>
        <p:spPr>
          <a:xfrm>
            <a:off x="5946060" y="1447954"/>
            <a:ext cx="5240392" cy="3051829"/>
          </a:xfrm>
          <a:prstGeom prst="rect">
            <a:avLst/>
          </a:prstGeom>
        </p:spPr>
      </p:pic>
      <p:sp>
        <p:nvSpPr>
          <p:cNvPr id="11" name="TextBox 10">
            <a:extLst>
              <a:ext uri="{FF2B5EF4-FFF2-40B4-BE49-F238E27FC236}">
                <a16:creationId xmlns:a16="http://schemas.microsoft.com/office/drawing/2014/main" id="{74265BBF-6680-4BAE-8924-7F969F483886}"/>
              </a:ext>
            </a:extLst>
          </p:cNvPr>
          <p:cNvSpPr txBox="1"/>
          <p:nvPr/>
        </p:nvSpPr>
        <p:spPr>
          <a:xfrm>
            <a:off x="689084" y="4836826"/>
            <a:ext cx="2600653" cy="923330"/>
          </a:xfrm>
          <a:prstGeom prst="rect">
            <a:avLst/>
          </a:prstGeom>
          <a:noFill/>
        </p:spPr>
        <p:txBody>
          <a:bodyPr wrap="square" rtlCol="0">
            <a:spAutoFit/>
          </a:bodyPr>
          <a:lstStyle/>
          <a:p>
            <a:r>
              <a:rPr lang="en-CA" dirty="0">
                <a:latin typeface="Arial" panose="020B0604020202020204" pitchFamily="34" charset="0"/>
                <a:cs typeface="Arial" panose="020B0604020202020204" pitchFamily="34" charset="0"/>
              </a:rPr>
              <a:t>Risk Level :</a:t>
            </a:r>
            <a:r>
              <a:rPr lang="zh-CN" altLang="en-US" dirty="0">
                <a:latin typeface="Arial" panose="020B0604020202020204" pitchFamily="34" charset="0"/>
                <a:cs typeface="Arial" panose="020B0604020202020204" pitchFamily="34" charset="0"/>
              </a:rPr>
              <a:t> </a:t>
            </a:r>
            <a:r>
              <a:rPr lang="en-CA" dirty="0">
                <a:latin typeface="Arial" panose="020B0604020202020204" pitchFamily="34" charset="0"/>
                <a:cs typeface="Arial" panose="020B0604020202020204" pitchFamily="34" charset="0"/>
              </a:rPr>
              <a:t>High Risk </a:t>
            </a:r>
          </a:p>
          <a:p>
            <a:r>
              <a:rPr lang="en-CA" dirty="0">
                <a:latin typeface="Arial" panose="020B0604020202020204" pitchFamily="34" charset="0"/>
                <a:cs typeface="Arial" panose="020B0604020202020204" pitchFamily="34" charset="0"/>
              </a:rPr>
              <a:t>Result : Fail</a:t>
            </a:r>
          </a:p>
          <a:p>
            <a:r>
              <a:rPr lang="en-CA" dirty="0">
                <a:latin typeface="Arial" panose="020B0604020202020204" pitchFamily="34" charset="0"/>
                <a:cs typeface="Arial" panose="020B0604020202020204" pitchFamily="34" charset="0"/>
              </a:rPr>
              <a:t>Zip : 60657</a:t>
            </a:r>
          </a:p>
        </p:txBody>
      </p:sp>
      <p:sp>
        <p:nvSpPr>
          <p:cNvPr id="13" name="TextBox 12">
            <a:extLst>
              <a:ext uri="{FF2B5EF4-FFF2-40B4-BE49-F238E27FC236}">
                <a16:creationId xmlns:a16="http://schemas.microsoft.com/office/drawing/2014/main" id="{241DD806-136E-458E-B5B5-58E50008F682}"/>
              </a:ext>
            </a:extLst>
          </p:cNvPr>
          <p:cNvSpPr txBox="1"/>
          <p:nvPr/>
        </p:nvSpPr>
        <p:spPr>
          <a:xfrm>
            <a:off x="689084" y="5727867"/>
            <a:ext cx="6096000" cy="369332"/>
          </a:xfrm>
          <a:prstGeom prst="rect">
            <a:avLst/>
          </a:prstGeom>
          <a:noFill/>
        </p:spPr>
        <p:txBody>
          <a:bodyPr wrap="square">
            <a:spAutoFit/>
          </a:bodyPr>
          <a:lstStyle/>
          <a:p>
            <a:r>
              <a:rPr lang="en-CA" sz="1800" dirty="0">
                <a:latin typeface="Arial" panose="020B0604020202020204" pitchFamily="34" charset="0"/>
                <a:cs typeface="Arial" panose="020B0604020202020204" pitchFamily="34" charset="0"/>
              </a:rPr>
              <a:t>Area: </a:t>
            </a:r>
            <a:r>
              <a:rPr lang="en-CA" dirty="0">
                <a:latin typeface="Arial" panose="020B0604020202020204" pitchFamily="34" charset="0"/>
                <a:cs typeface="Arial" panose="020B0604020202020204" pitchFamily="34" charset="0"/>
              </a:rPr>
              <a:t>LAKE VIEW &amp; LAKE VIEW EST</a:t>
            </a:r>
            <a:endParaRPr lang="en-CA" dirty="0"/>
          </a:p>
        </p:txBody>
      </p:sp>
    </p:spTree>
    <p:extLst>
      <p:ext uri="{BB962C8B-B14F-4D97-AF65-F5344CB8AC3E}">
        <p14:creationId xmlns:p14="http://schemas.microsoft.com/office/powerpoint/2010/main" val="7157423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208CE9-B82F-4DDC-B98C-FF07464C4273}"/>
              </a:ext>
            </a:extLst>
          </p:cNvPr>
          <p:cNvSpPr>
            <a:spLocks noGrp="1"/>
          </p:cNvSpPr>
          <p:nvPr>
            <p:ph type="title"/>
          </p:nvPr>
        </p:nvSpPr>
        <p:spPr>
          <a:xfrm>
            <a:off x="461594" y="139108"/>
            <a:ext cx="11029616" cy="988332"/>
          </a:xfrm>
        </p:spPr>
        <p:txBody>
          <a:bodyPr/>
          <a:lstStyle/>
          <a:p>
            <a:r>
              <a:rPr lang="en-CA" dirty="0"/>
              <a:t>failed inspection &amp; RESTAURANT </a:t>
            </a:r>
          </a:p>
        </p:txBody>
      </p:sp>
      <p:pic>
        <p:nvPicPr>
          <p:cNvPr id="4" name="Picture 3">
            <a:extLst>
              <a:ext uri="{FF2B5EF4-FFF2-40B4-BE49-F238E27FC236}">
                <a16:creationId xmlns:a16="http://schemas.microsoft.com/office/drawing/2014/main" id="{C0A0F99A-E884-4FC9-9918-CACE8044DC74}"/>
              </a:ext>
            </a:extLst>
          </p:cNvPr>
          <p:cNvPicPr>
            <a:picLocks noChangeAspect="1"/>
          </p:cNvPicPr>
          <p:nvPr/>
        </p:nvPicPr>
        <p:blipFill rotWithShape="1">
          <a:blip r:embed="rId2"/>
          <a:srcRect t="6916"/>
          <a:stretch/>
        </p:blipFill>
        <p:spPr>
          <a:xfrm>
            <a:off x="1149645" y="1858594"/>
            <a:ext cx="3915152" cy="4146356"/>
          </a:xfrm>
          <a:prstGeom prst="rect">
            <a:avLst/>
          </a:prstGeom>
        </p:spPr>
      </p:pic>
      <p:sp>
        <p:nvSpPr>
          <p:cNvPr id="5" name="TextBox 4">
            <a:extLst>
              <a:ext uri="{FF2B5EF4-FFF2-40B4-BE49-F238E27FC236}">
                <a16:creationId xmlns:a16="http://schemas.microsoft.com/office/drawing/2014/main" id="{89D9C419-2D9A-4657-ABB4-835A32C4B0C0}"/>
              </a:ext>
            </a:extLst>
          </p:cNvPr>
          <p:cNvSpPr txBox="1"/>
          <p:nvPr/>
        </p:nvSpPr>
        <p:spPr>
          <a:xfrm>
            <a:off x="6249715" y="1751777"/>
            <a:ext cx="4613965" cy="1477328"/>
          </a:xfrm>
          <a:prstGeom prst="rect">
            <a:avLst/>
          </a:prstGeom>
          <a:noFill/>
        </p:spPr>
        <p:txBody>
          <a:bodyPr wrap="square" rtlCol="0">
            <a:spAutoFit/>
          </a:bodyPr>
          <a:lstStyle/>
          <a:p>
            <a:pPr algn="just"/>
            <a:r>
              <a:rPr lang="en-CA" dirty="0">
                <a:latin typeface="Arial" panose="020B0604020202020204" pitchFamily="34" charset="0"/>
                <a:cs typeface="Arial" panose="020B0604020202020204" pitchFamily="34" charset="0"/>
              </a:rPr>
              <a:t>Subway, Dunkin Donuts and McDonalds have most failed inspections.  Subway chain failed maximum number of inspections and the same can be observed from the table.</a:t>
            </a:r>
          </a:p>
        </p:txBody>
      </p:sp>
      <p:pic>
        <p:nvPicPr>
          <p:cNvPr id="1026" name="Picture 2" descr="Subway Franchise Information">
            <a:extLst>
              <a:ext uri="{FF2B5EF4-FFF2-40B4-BE49-F238E27FC236}">
                <a16:creationId xmlns:a16="http://schemas.microsoft.com/office/drawing/2014/main" id="{73641866-546F-4806-8DDC-BFC023D260D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1038" b="25142"/>
          <a:stretch/>
        </p:blipFill>
        <p:spPr bwMode="auto">
          <a:xfrm>
            <a:off x="7127204" y="3218595"/>
            <a:ext cx="3170182" cy="126124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Dunkin Donuts logo and symbol, meaning, history, PNG">
            <a:extLst>
              <a:ext uri="{FF2B5EF4-FFF2-40B4-BE49-F238E27FC236}">
                <a16:creationId xmlns:a16="http://schemas.microsoft.com/office/drawing/2014/main" id="{33209246-0D2C-42EC-9715-17028737191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87519" y="4195077"/>
            <a:ext cx="3626069" cy="151558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Logos | McDonald's Corporation">
            <a:extLst>
              <a:ext uri="{FF2B5EF4-FFF2-40B4-BE49-F238E27FC236}">
                <a16:creationId xmlns:a16="http://schemas.microsoft.com/office/drawing/2014/main" id="{071F31E7-F510-4566-A7F1-5E9ABB25B79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2598" r="10375"/>
          <a:stretch/>
        </p:blipFill>
        <p:spPr bwMode="auto">
          <a:xfrm>
            <a:off x="9269144" y="4195077"/>
            <a:ext cx="2567927" cy="190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12645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ive Sure-Fire Ways to Anger the Health Inspector – TransAct ...">
            <a:extLst>
              <a:ext uri="{FF2B5EF4-FFF2-40B4-BE49-F238E27FC236}">
                <a16:creationId xmlns:a16="http://schemas.microsoft.com/office/drawing/2014/main" id="{B4E5BD69-93F6-4DE3-A9AD-828A2F34BD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13DBF887-008A-4245-B1B8-144D07B3D2DA}"/>
              </a:ext>
            </a:extLst>
          </p:cNvPr>
          <p:cNvPicPr>
            <a:picLocks noChangeAspect="1"/>
          </p:cNvPicPr>
          <p:nvPr/>
        </p:nvPicPr>
        <p:blipFill>
          <a:blip r:embed="rId4"/>
          <a:stretch>
            <a:fillRect/>
          </a:stretch>
        </p:blipFill>
        <p:spPr>
          <a:xfrm>
            <a:off x="-2" y="-22060"/>
            <a:ext cx="12192000" cy="6902120"/>
          </a:xfrm>
          <a:prstGeom prst="rect">
            <a:avLst/>
          </a:prstGeom>
        </p:spPr>
      </p:pic>
      <p:sp>
        <p:nvSpPr>
          <p:cNvPr id="2" name="Rectangle 1">
            <a:extLst>
              <a:ext uri="{FF2B5EF4-FFF2-40B4-BE49-F238E27FC236}">
                <a16:creationId xmlns:a16="http://schemas.microsoft.com/office/drawing/2014/main" id="{720708D6-AE91-4268-9155-ACCE934AE6D5}"/>
              </a:ext>
            </a:extLst>
          </p:cNvPr>
          <p:cNvSpPr/>
          <p:nvPr/>
        </p:nvSpPr>
        <p:spPr>
          <a:xfrm>
            <a:off x="1780993" y="2356302"/>
            <a:ext cx="8828315" cy="3342262"/>
          </a:xfrm>
          <a:prstGeom prst="rect">
            <a:avLst/>
          </a:prstGeom>
        </p:spPr>
        <p:txBody>
          <a:bodyPr wrap="square">
            <a:spAutoFit/>
          </a:bodyPr>
          <a:lstStyle/>
          <a:p>
            <a:pPr algn="just">
              <a:lnSpc>
                <a:spcPct val="107000"/>
              </a:lnSpc>
              <a:spcBef>
                <a:spcPts val="1200"/>
              </a:spcBef>
              <a:spcAft>
                <a:spcPts val="0"/>
              </a:spcAft>
            </a:pPr>
            <a:r>
              <a:rPr lang="en-CA" dirty="0">
                <a:solidFill>
                  <a:schemeClr val="bg1"/>
                </a:solidFill>
                <a:latin typeface="Arial" panose="020B0604020202020204" pitchFamily="34" charset="0"/>
                <a:ea typeface="SimSun" panose="02010600030101010101" pitchFamily="2" charset="-122"/>
                <a:cs typeface="Times New Roman" panose="02020603050405020304" pitchFamily="18" charset="0"/>
              </a:rPr>
              <a:t>According to statistics from the World Health Organization, in a given year, almost one in ten people fell ill from eating contaminated food, and more than 420,000 died from food-borne diseases. With the development of the economy, food safety has become a hot spot of social concern. Effectively targeting food establishments with seriously violate food regulations is the primary task of public health.</a:t>
            </a:r>
          </a:p>
          <a:p>
            <a:pPr algn="just">
              <a:lnSpc>
                <a:spcPct val="107000"/>
              </a:lnSpc>
              <a:spcBef>
                <a:spcPts val="1200"/>
              </a:spcBef>
              <a:spcAft>
                <a:spcPts val="0"/>
              </a:spcAft>
            </a:pPr>
            <a:endParaRPr lang="en-CA" dirty="0">
              <a:solidFill>
                <a:schemeClr val="bg1"/>
              </a:solidFill>
              <a:latin typeface="Arial" panose="020B0604020202020204" pitchFamily="34" charset="0"/>
              <a:ea typeface="SimSun" panose="02010600030101010101" pitchFamily="2" charset="-122"/>
              <a:cs typeface="Times New Roman" panose="02020603050405020304" pitchFamily="18" charset="0"/>
            </a:endParaRPr>
          </a:p>
          <a:p>
            <a:pPr algn="just">
              <a:lnSpc>
                <a:spcPct val="107000"/>
              </a:lnSpc>
              <a:spcBef>
                <a:spcPts val="1200"/>
              </a:spcBef>
              <a:spcAft>
                <a:spcPts val="0"/>
              </a:spcAft>
            </a:pPr>
            <a:r>
              <a:rPr lang="en-CA" dirty="0">
                <a:solidFill>
                  <a:schemeClr val="bg1"/>
                </a:solidFill>
                <a:latin typeface="Arial" panose="020B0604020202020204" pitchFamily="34" charset="0"/>
                <a:ea typeface="SimSun" panose="02010600030101010101" pitchFamily="2" charset="-122"/>
                <a:cs typeface="Times New Roman" panose="02020603050405020304" pitchFamily="18" charset="0"/>
              </a:rPr>
              <a:t>The objective of this project is to help the Food Inspection Agency develop tactical work plans through the use of data analysis methods to guide inspection activities in a more consistent and effective manner while targeting the riskiest areas in order to prevent the occurrence of food-borne illness.</a:t>
            </a:r>
            <a:endParaRPr lang="en-CA" dirty="0">
              <a:solidFill>
                <a:schemeClr val="bg1"/>
              </a:solidFill>
              <a:effectLst/>
              <a:latin typeface="Arial" panose="020B0604020202020204" pitchFamily="34" charset="0"/>
              <a:ea typeface="Microsoft YaHei" panose="020B0503020204020204" pitchFamily="34" charset="-122"/>
              <a:cs typeface="Arial" panose="020B0604020202020204" pitchFamily="34" charset="0"/>
            </a:endParaRPr>
          </a:p>
        </p:txBody>
      </p:sp>
      <p:sp>
        <p:nvSpPr>
          <p:cNvPr id="6" name="Title 1">
            <a:extLst>
              <a:ext uri="{FF2B5EF4-FFF2-40B4-BE49-F238E27FC236}">
                <a16:creationId xmlns:a16="http://schemas.microsoft.com/office/drawing/2014/main" id="{AB81A6AD-1E19-4955-9EE3-18EE4B26007E}"/>
              </a:ext>
            </a:extLst>
          </p:cNvPr>
          <p:cNvSpPr txBox="1">
            <a:spLocks/>
          </p:cNvSpPr>
          <p:nvPr/>
        </p:nvSpPr>
        <p:spPr>
          <a:xfrm>
            <a:off x="1676400" y="628866"/>
            <a:ext cx="10515600" cy="610235"/>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b="1" dirty="0">
                <a:solidFill>
                  <a:schemeClr val="bg1"/>
                </a:solidFill>
              </a:rPr>
              <a:t>INTRODUCTION</a:t>
            </a:r>
            <a:endParaRPr lang="en-CA" dirty="0">
              <a:solidFill>
                <a:schemeClr val="bg1"/>
              </a:solidFill>
            </a:endParaRPr>
          </a:p>
        </p:txBody>
      </p:sp>
    </p:spTree>
    <p:extLst>
      <p:ext uri="{BB962C8B-B14F-4D97-AF65-F5344CB8AC3E}">
        <p14:creationId xmlns:p14="http://schemas.microsoft.com/office/powerpoint/2010/main" val="24240883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descr="Restaurant manager posing in front of team — Stock Photo ...">
            <a:extLst>
              <a:ext uri="{FF2B5EF4-FFF2-40B4-BE49-F238E27FC236}">
                <a16:creationId xmlns:a16="http://schemas.microsoft.com/office/drawing/2014/main" id="{5053C6FF-01B7-48E9-A191-8F4E1D8716A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27498"/>
            <a:ext cx="12192000" cy="6985498"/>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E2AEBEC9-DCB3-45A0-98FA-42D0AE68538A}"/>
              </a:ext>
            </a:extLst>
          </p:cNvPr>
          <p:cNvPicPr>
            <a:picLocks noChangeAspect="1"/>
          </p:cNvPicPr>
          <p:nvPr/>
        </p:nvPicPr>
        <p:blipFill>
          <a:blip r:embed="rId3"/>
          <a:stretch>
            <a:fillRect/>
          </a:stretch>
        </p:blipFill>
        <p:spPr>
          <a:xfrm>
            <a:off x="0" y="-127499"/>
            <a:ext cx="12192000" cy="6985499"/>
          </a:xfrm>
          <a:prstGeom prst="rect">
            <a:avLst/>
          </a:prstGeom>
        </p:spPr>
      </p:pic>
      <p:sp>
        <p:nvSpPr>
          <p:cNvPr id="4" name="Title 1">
            <a:extLst>
              <a:ext uri="{FF2B5EF4-FFF2-40B4-BE49-F238E27FC236}">
                <a16:creationId xmlns:a16="http://schemas.microsoft.com/office/drawing/2014/main" id="{C4FE0F9E-F391-4E9E-94E5-D1BC6FA0AA36}"/>
              </a:ext>
            </a:extLst>
          </p:cNvPr>
          <p:cNvSpPr txBox="1">
            <a:spLocks/>
          </p:cNvSpPr>
          <p:nvPr/>
        </p:nvSpPr>
        <p:spPr>
          <a:xfrm>
            <a:off x="481342" y="546628"/>
            <a:ext cx="11029616" cy="988332"/>
          </a:xfrm>
          <a:prstGeom prst="rect">
            <a:avLst/>
          </a:prstGeom>
        </p:spPr>
        <p:txBody>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CA" sz="3600" dirty="0">
                <a:solidFill>
                  <a:schemeClr val="bg1"/>
                </a:solidFill>
              </a:rPr>
              <a:t>CONCLUSION &amp; suggestion </a:t>
            </a:r>
          </a:p>
        </p:txBody>
      </p:sp>
      <p:sp>
        <p:nvSpPr>
          <p:cNvPr id="6" name="TextBox 5">
            <a:extLst>
              <a:ext uri="{FF2B5EF4-FFF2-40B4-BE49-F238E27FC236}">
                <a16:creationId xmlns:a16="http://schemas.microsoft.com/office/drawing/2014/main" id="{17046DF9-6536-4B45-9059-35715B0AA306}"/>
              </a:ext>
            </a:extLst>
          </p:cNvPr>
          <p:cNvSpPr txBox="1"/>
          <p:nvPr/>
        </p:nvSpPr>
        <p:spPr>
          <a:xfrm>
            <a:off x="777764" y="1534961"/>
            <a:ext cx="10436773" cy="3139321"/>
          </a:xfrm>
          <a:prstGeom prst="rect">
            <a:avLst/>
          </a:prstGeom>
          <a:noFill/>
        </p:spPr>
        <p:txBody>
          <a:bodyPr wrap="square">
            <a:spAutoFit/>
          </a:bodyPr>
          <a:lstStyle/>
          <a:p>
            <a:pPr algn="just"/>
            <a:r>
              <a:rPr lang="en-CA" dirty="0">
                <a:solidFill>
                  <a:schemeClr val="bg1"/>
                </a:solidFill>
                <a:latin typeface="Arial" panose="020B0604020202020204" pitchFamily="34" charset="0"/>
                <a:cs typeface="Arial" panose="020B0604020202020204" pitchFamily="34" charset="0"/>
              </a:rPr>
              <a:t>Based on my data analysis, Food Inspection Agency needs to focus on some areas such as LOGAN SQUARE, LINCOLN PARK, SHEFFIELD NEIGHBORS, RANCH TRIANGLE. Those areas have a high probability of violating features. In addition, Some restaurants such as Subway, Dunkin Donuts, and McDonald's restaurants also require regular inspections.</a:t>
            </a:r>
          </a:p>
          <a:p>
            <a:pPr algn="just"/>
            <a:endParaRPr lang="en-CA" dirty="0">
              <a:solidFill>
                <a:schemeClr val="bg1"/>
              </a:solidFill>
              <a:latin typeface="Arial" panose="020B0604020202020204" pitchFamily="34" charset="0"/>
              <a:cs typeface="Arial" panose="020B0604020202020204" pitchFamily="34" charset="0"/>
            </a:endParaRPr>
          </a:p>
          <a:p>
            <a:pPr algn="just"/>
            <a:r>
              <a:rPr lang="en-CA" dirty="0">
                <a:solidFill>
                  <a:schemeClr val="bg1"/>
                </a:solidFill>
                <a:latin typeface="Arial" panose="020B0604020202020204" pitchFamily="34" charset="0"/>
                <a:cs typeface="Arial" panose="020B0604020202020204" pitchFamily="34" charset="0"/>
              </a:rPr>
              <a:t>The analysis based on the data gave us a clear idea of ​​how to conduct food inspections in Chicago, and these violations provided good insights. The main goal of this data analysis is to help improve the quality, health, and efficiency of food produced in the Chicago area.  My future research is to collect more data and then combine different data sets to build a machine learning model to make predictions. The primary focus remains on using data science to promote efficient, healthy, and sustainable food systems.</a:t>
            </a:r>
          </a:p>
        </p:txBody>
      </p:sp>
    </p:spTree>
    <p:extLst>
      <p:ext uri="{BB962C8B-B14F-4D97-AF65-F5344CB8AC3E}">
        <p14:creationId xmlns:p14="http://schemas.microsoft.com/office/powerpoint/2010/main" val="9151141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A group of people sitting around a wooden table&#10;">
            <a:extLst>
              <a:ext uri="{FF2B5EF4-FFF2-40B4-BE49-F238E27FC236}">
                <a16:creationId xmlns:a16="http://schemas.microsoft.com/office/drawing/2014/main" id="{D48306FF-9A46-43AC-BC11-DE5D9F2D1836}"/>
              </a:ext>
            </a:extLst>
          </p:cNvPr>
          <p:cNvPicPr>
            <a:picLocks noGrp="1" noChangeAspect="1"/>
          </p:cNvPicPr>
          <p:nvPr>
            <p:ph type="pic" sz="quarter" idx="10"/>
          </p:nvPr>
        </p:nvPicPr>
        <p:blipFill rotWithShape="1">
          <a:blip r:embed="rId2" cstate="email">
            <a:extLst>
              <a:ext uri="{28A0092B-C50C-407E-A947-70E740481C1C}">
                <a14:useLocalDpi xmlns:a14="http://schemas.microsoft.com/office/drawing/2010/main"/>
              </a:ext>
            </a:extLst>
          </a:blip>
          <a:srcRect l="17" r="17"/>
          <a:stretch/>
        </p:blipFill>
        <p:spPr/>
      </p:pic>
      <p:sp>
        <p:nvSpPr>
          <p:cNvPr id="52" name="Rectangle 51" descr="decorative element">
            <a:extLst>
              <a:ext uri="{FF2B5EF4-FFF2-40B4-BE49-F238E27FC236}">
                <a16:creationId xmlns:a16="http://schemas.microsoft.com/office/drawing/2014/main" id="{31664CF3-C0D1-4769-8E59-8694AF07951A}"/>
              </a:ext>
            </a:extLst>
          </p:cNvPr>
          <p:cNvSpPr/>
          <p:nvPr/>
        </p:nvSpPr>
        <p:spPr>
          <a:xfrm>
            <a:off x="0" y="1"/>
            <a:ext cx="12191999" cy="6857999"/>
          </a:xfrm>
          <a:prstGeom prst="rect">
            <a:avLst/>
          </a:prstGeom>
          <a:solidFill>
            <a:schemeClr val="tx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154" name="Group 153" descr="decorative element">
            <a:extLst>
              <a:ext uri="{FF2B5EF4-FFF2-40B4-BE49-F238E27FC236}">
                <a16:creationId xmlns:a16="http://schemas.microsoft.com/office/drawing/2014/main" id="{FF17C705-3351-4B11-BD28-D0CACC12D311}"/>
              </a:ext>
            </a:extLst>
          </p:cNvPr>
          <p:cNvGrpSpPr/>
          <p:nvPr/>
        </p:nvGrpSpPr>
        <p:grpSpPr>
          <a:xfrm>
            <a:off x="822755" y="2930325"/>
            <a:ext cx="469807" cy="79404"/>
            <a:chOff x="9330846" y="5054600"/>
            <a:chExt cx="676275" cy="114300"/>
          </a:xfrm>
          <a:solidFill>
            <a:schemeClr val="bg1"/>
          </a:solidFill>
        </p:grpSpPr>
        <p:sp>
          <p:nvSpPr>
            <p:cNvPr id="155" name="Oval 154">
              <a:extLst>
                <a:ext uri="{FF2B5EF4-FFF2-40B4-BE49-F238E27FC236}">
                  <a16:creationId xmlns:a16="http://schemas.microsoft.com/office/drawing/2014/main" id="{925FEBFE-A26D-4E0B-B884-7E186CD878E5}"/>
                </a:ext>
              </a:extLst>
            </p:cNvPr>
            <p:cNvSpPr/>
            <p:nvPr/>
          </p:nvSpPr>
          <p:spPr>
            <a:xfrm>
              <a:off x="9330846" y="5054600"/>
              <a:ext cx="114300" cy="1143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6" name="Oval 155">
              <a:extLst>
                <a:ext uri="{FF2B5EF4-FFF2-40B4-BE49-F238E27FC236}">
                  <a16:creationId xmlns:a16="http://schemas.microsoft.com/office/drawing/2014/main" id="{2A24665D-D5CF-4F18-A88A-8E4471800E8D}"/>
                </a:ext>
              </a:extLst>
            </p:cNvPr>
            <p:cNvSpPr/>
            <p:nvPr/>
          </p:nvSpPr>
          <p:spPr>
            <a:xfrm>
              <a:off x="9518171" y="5054600"/>
              <a:ext cx="114300" cy="1143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7" name="Oval 156">
              <a:extLst>
                <a:ext uri="{FF2B5EF4-FFF2-40B4-BE49-F238E27FC236}">
                  <a16:creationId xmlns:a16="http://schemas.microsoft.com/office/drawing/2014/main" id="{39F2203F-31BF-4705-AC57-E197602982AA}"/>
                </a:ext>
              </a:extLst>
            </p:cNvPr>
            <p:cNvSpPr/>
            <p:nvPr/>
          </p:nvSpPr>
          <p:spPr>
            <a:xfrm>
              <a:off x="9705496" y="5054600"/>
              <a:ext cx="114300" cy="1143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8" name="Oval 157">
              <a:extLst>
                <a:ext uri="{FF2B5EF4-FFF2-40B4-BE49-F238E27FC236}">
                  <a16:creationId xmlns:a16="http://schemas.microsoft.com/office/drawing/2014/main" id="{D4734E32-080E-49F2-89F3-16F0DBB5D130}"/>
                </a:ext>
              </a:extLst>
            </p:cNvPr>
            <p:cNvSpPr/>
            <p:nvPr/>
          </p:nvSpPr>
          <p:spPr>
            <a:xfrm>
              <a:off x="9892821" y="5054600"/>
              <a:ext cx="114300" cy="1143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2" name="Title 41">
            <a:extLst>
              <a:ext uri="{FF2B5EF4-FFF2-40B4-BE49-F238E27FC236}">
                <a16:creationId xmlns:a16="http://schemas.microsoft.com/office/drawing/2014/main" id="{72FCEAE4-FA74-4446-B2F5-9AFA2DA139A2}"/>
              </a:ext>
            </a:extLst>
          </p:cNvPr>
          <p:cNvSpPr>
            <a:spLocks noGrp="1"/>
          </p:cNvSpPr>
          <p:nvPr>
            <p:ph type="ctrTitle"/>
          </p:nvPr>
        </p:nvSpPr>
        <p:spPr>
          <a:xfrm>
            <a:off x="652229" y="1197499"/>
            <a:ext cx="7412396" cy="1276888"/>
          </a:xfrm>
        </p:spPr>
        <p:txBody>
          <a:bodyPr/>
          <a:lstStyle/>
          <a:p>
            <a:r>
              <a:rPr lang="en-US" sz="6600" b="0" dirty="0"/>
              <a:t>THANK YOU</a:t>
            </a:r>
            <a:endParaRPr lang="en-GB" sz="6600" b="0" dirty="0"/>
          </a:p>
        </p:txBody>
      </p:sp>
    </p:spTree>
    <p:extLst>
      <p:ext uri="{BB962C8B-B14F-4D97-AF65-F5344CB8AC3E}">
        <p14:creationId xmlns:p14="http://schemas.microsoft.com/office/powerpoint/2010/main" val="26742002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Food establishment inspection information now available online ...">
            <a:extLst>
              <a:ext uri="{FF2B5EF4-FFF2-40B4-BE49-F238E27FC236}">
                <a16:creationId xmlns:a16="http://schemas.microsoft.com/office/drawing/2014/main" id="{2E3440F8-5276-461B-A67B-AB92378070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593" y="0"/>
            <a:ext cx="12224594" cy="692961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13DBF887-008A-4245-B1B8-144D07B3D2DA}"/>
              </a:ext>
            </a:extLst>
          </p:cNvPr>
          <p:cNvPicPr>
            <a:picLocks noChangeAspect="1"/>
          </p:cNvPicPr>
          <p:nvPr/>
        </p:nvPicPr>
        <p:blipFill>
          <a:blip r:embed="rId3"/>
          <a:stretch>
            <a:fillRect/>
          </a:stretch>
        </p:blipFill>
        <p:spPr>
          <a:xfrm>
            <a:off x="-2" y="-44120"/>
            <a:ext cx="12192000" cy="6902120"/>
          </a:xfrm>
          <a:prstGeom prst="rect">
            <a:avLst/>
          </a:prstGeom>
        </p:spPr>
      </p:pic>
      <p:sp>
        <p:nvSpPr>
          <p:cNvPr id="6" name="Title 1">
            <a:extLst>
              <a:ext uri="{FF2B5EF4-FFF2-40B4-BE49-F238E27FC236}">
                <a16:creationId xmlns:a16="http://schemas.microsoft.com/office/drawing/2014/main" id="{AB81A6AD-1E19-4955-9EE3-18EE4B26007E}"/>
              </a:ext>
            </a:extLst>
          </p:cNvPr>
          <p:cNvSpPr txBox="1">
            <a:spLocks/>
          </p:cNvSpPr>
          <p:nvPr/>
        </p:nvSpPr>
        <p:spPr>
          <a:xfrm>
            <a:off x="838198" y="884826"/>
            <a:ext cx="10515600" cy="610235"/>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b="1" dirty="0">
                <a:solidFill>
                  <a:schemeClr val="bg1"/>
                </a:solidFill>
              </a:rPr>
              <a:t>OBJECTIVE</a:t>
            </a:r>
          </a:p>
          <a:p>
            <a:endParaRPr lang="en-CA" dirty="0">
              <a:solidFill>
                <a:schemeClr val="bg1"/>
              </a:solidFill>
            </a:endParaRPr>
          </a:p>
        </p:txBody>
      </p:sp>
      <p:sp>
        <p:nvSpPr>
          <p:cNvPr id="8" name="TextBox 7">
            <a:extLst>
              <a:ext uri="{FF2B5EF4-FFF2-40B4-BE49-F238E27FC236}">
                <a16:creationId xmlns:a16="http://schemas.microsoft.com/office/drawing/2014/main" id="{272435F5-EFCA-4459-88B3-1F8314D5BB56}"/>
              </a:ext>
            </a:extLst>
          </p:cNvPr>
          <p:cNvSpPr txBox="1"/>
          <p:nvPr/>
        </p:nvSpPr>
        <p:spPr>
          <a:xfrm>
            <a:off x="2259375" y="2136338"/>
            <a:ext cx="8250718" cy="2031325"/>
          </a:xfrm>
          <a:prstGeom prst="rect">
            <a:avLst/>
          </a:prstGeom>
          <a:noFill/>
        </p:spPr>
        <p:txBody>
          <a:bodyPr wrap="square">
            <a:spAutoFit/>
          </a:bodyPr>
          <a:lstStyle/>
          <a:p>
            <a:pPr marL="285750" indent="-285750">
              <a:buFont typeface="Arial" panose="020B0604020202020204" pitchFamily="34" charset="0"/>
              <a:buChar char="•"/>
            </a:pPr>
            <a:r>
              <a:rPr lang="en-CA" dirty="0">
                <a:solidFill>
                  <a:schemeClr val="bg1"/>
                </a:solidFill>
                <a:latin typeface="Arial" panose="020B0604020202020204" pitchFamily="34" charset="0"/>
                <a:cs typeface="Arial" panose="020B0604020202020204" pitchFamily="34" charset="0"/>
              </a:rPr>
              <a:t>Evaluate the trend of changes in the safety of Chicago’s major food sectors from 2010 to 2020.</a:t>
            </a:r>
          </a:p>
          <a:p>
            <a:endParaRPr lang="en-CA" dirty="0">
              <a:solidFill>
                <a:schemeClr val="bg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CA" dirty="0">
                <a:solidFill>
                  <a:schemeClr val="bg1"/>
                </a:solidFill>
                <a:latin typeface="Arial" panose="020B0604020202020204" pitchFamily="34" charset="0"/>
                <a:cs typeface="Arial" panose="020B0604020202020204" pitchFamily="34" charset="0"/>
              </a:rPr>
              <a:t>Find out regular relationships based on data and analyze them.</a:t>
            </a:r>
          </a:p>
          <a:p>
            <a:pPr marL="285750" indent="-285750">
              <a:buFont typeface="Arial" panose="020B0604020202020204" pitchFamily="34" charset="0"/>
              <a:buChar char="•"/>
            </a:pPr>
            <a:endParaRPr lang="en-CA" dirty="0">
              <a:solidFill>
                <a:schemeClr val="bg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CA" dirty="0">
                <a:solidFill>
                  <a:schemeClr val="bg1"/>
                </a:solidFill>
                <a:latin typeface="Arial" panose="020B0604020202020204" pitchFamily="34" charset="0"/>
                <a:cs typeface="Arial" panose="020B0604020202020204" pitchFamily="34" charset="0"/>
              </a:rPr>
              <a:t>Applying location analysis to identify pattern and relationship  </a:t>
            </a:r>
          </a:p>
          <a:p>
            <a:endParaRPr lang="en-CA"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189348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Food Facilities">
            <a:extLst>
              <a:ext uri="{FF2B5EF4-FFF2-40B4-BE49-F238E27FC236}">
                <a16:creationId xmlns:a16="http://schemas.microsoft.com/office/drawing/2014/main" id="{F58A018E-78E2-4824-B53B-874311D699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3">
            <a:extLst>
              <a:ext uri="{FF2B5EF4-FFF2-40B4-BE49-F238E27FC236}">
                <a16:creationId xmlns:a16="http://schemas.microsoft.com/office/drawing/2014/main" id="{431B8FDB-759C-463B-98CA-C94CC519D7DF}"/>
              </a:ext>
            </a:extLst>
          </p:cNvPr>
          <p:cNvPicPr>
            <a:picLocks noChangeAspect="1"/>
          </p:cNvPicPr>
          <p:nvPr/>
        </p:nvPicPr>
        <p:blipFill>
          <a:blip r:embed="rId3"/>
          <a:stretch>
            <a:fillRect/>
          </a:stretch>
        </p:blipFill>
        <p:spPr>
          <a:xfrm>
            <a:off x="0" y="0"/>
            <a:ext cx="12192000" cy="6902120"/>
          </a:xfrm>
          <a:prstGeom prst="rect">
            <a:avLst/>
          </a:prstGeom>
        </p:spPr>
      </p:pic>
      <p:sp>
        <p:nvSpPr>
          <p:cNvPr id="4" name="Title 1">
            <a:extLst>
              <a:ext uri="{FF2B5EF4-FFF2-40B4-BE49-F238E27FC236}">
                <a16:creationId xmlns:a16="http://schemas.microsoft.com/office/drawing/2014/main" id="{5EE66B8F-6358-490C-B4A4-4A3AAAF08AA4}"/>
              </a:ext>
            </a:extLst>
          </p:cNvPr>
          <p:cNvSpPr txBox="1">
            <a:spLocks/>
          </p:cNvSpPr>
          <p:nvPr/>
        </p:nvSpPr>
        <p:spPr>
          <a:xfrm>
            <a:off x="762809" y="475920"/>
            <a:ext cx="10515600" cy="610235"/>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b="1" dirty="0">
                <a:solidFill>
                  <a:schemeClr val="bg1"/>
                </a:solidFill>
              </a:rPr>
              <a:t>BENEFITS</a:t>
            </a:r>
            <a:endParaRPr lang="en-CA" dirty="0">
              <a:solidFill>
                <a:schemeClr val="bg1"/>
              </a:solidFill>
            </a:endParaRPr>
          </a:p>
        </p:txBody>
      </p:sp>
      <p:sp>
        <p:nvSpPr>
          <p:cNvPr id="11" name="TextBox 10">
            <a:extLst>
              <a:ext uri="{FF2B5EF4-FFF2-40B4-BE49-F238E27FC236}">
                <a16:creationId xmlns:a16="http://schemas.microsoft.com/office/drawing/2014/main" id="{BA14F1AC-31AC-4D79-9597-3F066EED3037}"/>
              </a:ext>
            </a:extLst>
          </p:cNvPr>
          <p:cNvSpPr txBox="1"/>
          <p:nvPr/>
        </p:nvSpPr>
        <p:spPr>
          <a:xfrm>
            <a:off x="1742496" y="2314056"/>
            <a:ext cx="5965372" cy="923330"/>
          </a:xfrm>
          <a:prstGeom prst="rect">
            <a:avLst/>
          </a:prstGeom>
          <a:noFill/>
        </p:spPr>
        <p:txBody>
          <a:bodyPr wrap="square" rtlCol="0">
            <a:spAutoFit/>
          </a:bodyPr>
          <a:lstStyle/>
          <a:p>
            <a:pPr algn="just"/>
            <a:r>
              <a:rPr lang="en-CA" dirty="0">
                <a:solidFill>
                  <a:schemeClr val="bg1"/>
                </a:solidFill>
              </a:rPr>
              <a:t>Reduce the time required for inspection. Fewer inspections mean time saved that can focus on improving competitiveness in Chicago.</a:t>
            </a:r>
          </a:p>
        </p:txBody>
      </p:sp>
      <p:sp>
        <p:nvSpPr>
          <p:cNvPr id="12" name="Rectangle 11">
            <a:extLst>
              <a:ext uri="{FF2B5EF4-FFF2-40B4-BE49-F238E27FC236}">
                <a16:creationId xmlns:a16="http://schemas.microsoft.com/office/drawing/2014/main" id="{1B78D240-AC83-4A3E-B927-D40FE5B3B9FD}"/>
              </a:ext>
            </a:extLst>
          </p:cNvPr>
          <p:cNvSpPr/>
          <p:nvPr/>
        </p:nvSpPr>
        <p:spPr>
          <a:xfrm>
            <a:off x="8636973" y="3155927"/>
            <a:ext cx="3124200" cy="369332"/>
          </a:xfrm>
          <a:prstGeom prst="rect">
            <a:avLst/>
          </a:prstGeom>
        </p:spPr>
        <p:txBody>
          <a:bodyPr wrap="square">
            <a:spAutoFit/>
          </a:bodyPr>
          <a:lstStyle/>
          <a:p>
            <a:r>
              <a:rPr lang="en-CA" dirty="0">
                <a:solidFill>
                  <a:schemeClr val="bg1"/>
                </a:solidFill>
              </a:rPr>
              <a:t>Time Saving </a:t>
            </a:r>
          </a:p>
        </p:txBody>
      </p:sp>
      <p:sp>
        <p:nvSpPr>
          <p:cNvPr id="13" name="Rectangle 12">
            <a:extLst>
              <a:ext uri="{FF2B5EF4-FFF2-40B4-BE49-F238E27FC236}">
                <a16:creationId xmlns:a16="http://schemas.microsoft.com/office/drawing/2014/main" id="{0D36D46D-3331-44FE-8FE5-E97FFC1C7A17}"/>
              </a:ext>
            </a:extLst>
          </p:cNvPr>
          <p:cNvSpPr/>
          <p:nvPr/>
        </p:nvSpPr>
        <p:spPr>
          <a:xfrm>
            <a:off x="1742497" y="1702100"/>
            <a:ext cx="5965372" cy="400110"/>
          </a:xfrm>
          <a:prstGeom prst="rect">
            <a:avLst/>
          </a:prstGeom>
          <a:solidFill>
            <a:srgbClr val="C00000"/>
          </a:solidFill>
          <a:ln w="12700" cap="flat" cmpd="sng" algn="ctr">
            <a:solidFill>
              <a:srgbClr val="E31737">
                <a:shade val="50000"/>
              </a:srgbClr>
            </a:solidFill>
            <a:prstDash val="solid"/>
            <a:miter lim="800000"/>
          </a:ln>
          <a:effectLst/>
        </p:spPr>
        <p:txBody>
          <a:bodyPr wrap="square">
            <a:spAutoFit/>
          </a:bodyPr>
          <a:lstStyle/>
          <a:p>
            <a:pPr lvl="0"/>
            <a:r>
              <a:rPr lang="en-CA" sz="2000" kern="0" dirty="0">
                <a:solidFill>
                  <a:prstClr val="white"/>
                </a:solidFill>
                <a:latin typeface="Calibri Light"/>
              </a:rPr>
              <a:t>  IMMEDIATE BENEFIT:  REDUCING  TIME </a:t>
            </a:r>
          </a:p>
        </p:txBody>
      </p:sp>
      <p:sp>
        <p:nvSpPr>
          <p:cNvPr id="14" name="Oval 13">
            <a:extLst>
              <a:ext uri="{FF2B5EF4-FFF2-40B4-BE49-F238E27FC236}">
                <a16:creationId xmlns:a16="http://schemas.microsoft.com/office/drawing/2014/main" id="{ACB3A7A9-4EEA-4001-B3FF-1AA9ECAFC572}"/>
              </a:ext>
              <a:ext uri="{C183D7F6-B498-43B3-948B-1728B52AA6E4}">
                <adec:decorative xmlns:adec="http://schemas.microsoft.com/office/drawing/2017/decorative" val="1"/>
              </a:ext>
            </a:extLst>
          </p:cNvPr>
          <p:cNvSpPr/>
          <p:nvPr/>
        </p:nvSpPr>
        <p:spPr>
          <a:xfrm>
            <a:off x="762809" y="1337018"/>
            <a:ext cx="1052680" cy="1052680"/>
          </a:xfrm>
          <a:prstGeom prst="ellipse">
            <a:avLst/>
          </a:prstGeom>
          <a:solidFill>
            <a:srgbClr val="E31737">
              <a:lumMod val="7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Light"/>
              <a:ea typeface="+mn-ea"/>
              <a:cs typeface="+mn-cs"/>
            </a:endParaRPr>
          </a:p>
        </p:txBody>
      </p:sp>
      <p:sp>
        <p:nvSpPr>
          <p:cNvPr id="16" name="Arrow: Up 15">
            <a:extLst>
              <a:ext uri="{FF2B5EF4-FFF2-40B4-BE49-F238E27FC236}">
                <a16:creationId xmlns:a16="http://schemas.microsoft.com/office/drawing/2014/main" id="{4228E9C2-595A-47EC-ADBF-8A34A2064E00}"/>
              </a:ext>
            </a:extLst>
          </p:cNvPr>
          <p:cNvSpPr/>
          <p:nvPr/>
        </p:nvSpPr>
        <p:spPr>
          <a:xfrm rot="10800000">
            <a:off x="10596476" y="2102210"/>
            <a:ext cx="665480" cy="820500"/>
          </a:xfrm>
          <a:prstGeom prst="upArrow">
            <a:avLst/>
          </a:prstGeom>
          <a:solidFill>
            <a:srgbClr val="C00000"/>
          </a:solidFill>
          <a:ln w="12700" cap="flat" cmpd="sng" algn="ctr">
            <a:solidFill>
              <a:srgbClr val="E31737">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dirty="0">
              <a:ln>
                <a:noFill/>
              </a:ln>
              <a:solidFill>
                <a:prstClr val="white"/>
              </a:solidFill>
              <a:effectLst/>
              <a:uLnTx/>
              <a:uFillTx/>
              <a:latin typeface="Calibri Light"/>
              <a:ea typeface="+mn-ea"/>
              <a:cs typeface="+mn-cs"/>
            </a:endParaRPr>
          </a:p>
        </p:txBody>
      </p:sp>
      <p:sp>
        <p:nvSpPr>
          <p:cNvPr id="17" name="TextBox 16">
            <a:extLst>
              <a:ext uri="{FF2B5EF4-FFF2-40B4-BE49-F238E27FC236}">
                <a16:creationId xmlns:a16="http://schemas.microsoft.com/office/drawing/2014/main" id="{C314EAF5-0D13-4536-B458-A57797045700}"/>
              </a:ext>
            </a:extLst>
          </p:cNvPr>
          <p:cNvSpPr txBox="1"/>
          <p:nvPr/>
        </p:nvSpPr>
        <p:spPr>
          <a:xfrm>
            <a:off x="8325428" y="2129390"/>
            <a:ext cx="2124076" cy="923330"/>
          </a:xfrm>
          <a:prstGeom prst="rect">
            <a:avLst/>
          </a:prstGeom>
          <a:solidFill>
            <a:srgbClr val="44546A"/>
          </a:solid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6000" kern="0" dirty="0">
                <a:solidFill>
                  <a:prstClr val="white"/>
                </a:solidFill>
                <a:latin typeface="Century Gothic"/>
              </a:rPr>
              <a:t>30</a:t>
            </a:r>
            <a:r>
              <a:rPr kumimoji="0" lang="en-US" sz="6000" b="0" i="0" u="none" strike="noStrike" kern="0" cap="none" spc="0" normalizeH="0" baseline="0" noProof="0" dirty="0">
                <a:ln>
                  <a:noFill/>
                </a:ln>
                <a:solidFill>
                  <a:prstClr val="white"/>
                </a:solidFill>
                <a:effectLst/>
                <a:uLnTx/>
                <a:uFillTx/>
                <a:latin typeface="Century Gothic"/>
              </a:rPr>
              <a:t>%</a:t>
            </a:r>
          </a:p>
        </p:txBody>
      </p:sp>
      <p:grpSp>
        <p:nvGrpSpPr>
          <p:cNvPr id="18" name="Group 17" descr="This image is an icon of a bar chart. ">
            <a:extLst>
              <a:ext uri="{FF2B5EF4-FFF2-40B4-BE49-F238E27FC236}">
                <a16:creationId xmlns:a16="http://schemas.microsoft.com/office/drawing/2014/main" id="{6ABB3FB0-80A0-44C6-AB37-798063A9C81F}"/>
              </a:ext>
            </a:extLst>
          </p:cNvPr>
          <p:cNvGrpSpPr/>
          <p:nvPr/>
        </p:nvGrpSpPr>
        <p:grpSpPr>
          <a:xfrm>
            <a:off x="1078814" y="1616811"/>
            <a:ext cx="347679" cy="336153"/>
            <a:chOff x="4892675" y="2501900"/>
            <a:chExt cx="287338" cy="277813"/>
          </a:xfrm>
          <a:solidFill>
            <a:schemeClr val="bg1"/>
          </a:solidFill>
        </p:grpSpPr>
        <p:sp>
          <p:nvSpPr>
            <p:cNvPr id="19" name="Freeform 300">
              <a:extLst>
                <a:ext uri="{FF2B5EF4-FFF2-40B4-BE49-F238E27FC236}">
                  <a16:creationId xmlns:a16="http://schemas.microsoft.com/office/drawing/2014/main" id="{CF0EFFC5-C36C-4779-94F4-02F825E02734}"/>
                </a:ext>
              </a:extLst>
            </p:cNvPr>
            <p:cNvSpPr>
              <a:spLocks/>
            </p:cNvSpPr>
            <p:nvPr/>
          </p:nvSpPr>
          <p:spPr bwMode="auto">
            <a:xfrm>
              <a:off x="4924425" y="2501900"/>
              <a:ext cx="227013" cy="157163"/>
            </a:xfrm>
            <a:custGeom>
              <a:avLst/>
              <a:gdLst>
                <a:gd name="T0" fmla="*/ 19 w 712"/>
                <a:gd name="T1" fmla="*/ 494 h 495"/>
                <a:gd name="T2" fmla="*/ 679 w 712"/>
                <a:gd name="T3" fmla="*/ 60 h 495"/>
                <a:gd name="T4" fmla="*/ 668 w 712"/>
                <a:gd name="T5" fmla="*/ 167 h 495"/>
                <a:gd name="T6" fmla="*/ 669 w 712"/>
                <a:gd name="T7" fmla="*/ 173 h 495"/>
                <a:gd name="T8" fmla="*/ 672 w 712"/>
                <a:gd name="T9" fmla="*/ 177 h 495"/>
                <a:gd name="T10" fmla="*/ 677 w 712"/>
                <a:gd name="T11" fmla="*/ 180 h 495"/>
                <a:gd name="T12" fmla="*/ 682 w 712"/>
                <a:gd name="T13" fmla="*/ 180 h 495"/>
                <a:gd name="T14" fmla="*/ 688 w 712"/>
                <a:gd name="T15" fmla="*/ 179 h 495"/>
                <a:gd name="T16" fmla="*/ 696 w 712"/>
                <a:gd name="T17" fmla="*/ 173 h 495"/>
                <a:gd name="T18" fmla="*/ 712 w 712"/>
                <a:gd name="T19" fmla="*/ 31 h 495"/>
                <a:gd name="T20" fmla="*/ 712 w 712"/>
                <a:gd name="T21" fmla="*/ 30 h 495"/>
                <a:gd name="T22" fmla="*/ 712 w 712"/>
                <a:gd name="T23" fmla="*/ 27 h 495"/>
                <a:gd name="T24" fmla="*/ 711 w 712"/>
                <a:gd name="T25" fmla="*/ 24 h 495"/>
                <a:gd name="T26" fmla="*/ 710 w 712"/>
                <a:gd name="T27" fmla="*/ 22 h 495"/>
                <a:gd name="T28" fmla="*/ 710 w 712"/>
                <a:gd name="T29" fmla="*/ 22 h 495"/>
                <a:gd name="T30" fmla="*/ 707 w 712"/>
                <a:gd name="T31" fmla="*/ 20 h 495"/>
                <a:gd name="T32" fmla="*/ 705 w 712"/>
                <a:gd name="T33" fmla="*/ 17 h 495"/>
                <a:gd name="T34" fmla="*/ 702 w 712"/>
                <a:gd name="T35" fmla="*/ 16 h 495"/>
                <a:gd name="T36" fmla="*/ 700 w 712"/>
                <a:gd name="T37" fmla="*/ 15 h 495"/>
                <a:gd name="T38" fmla="*/ 699 w 712"/>
                <a:gd name="T39" fmla="*/ 15 h 495"/>
                <a:gd name="T40" fmla="*/ 561 w 712"/>
                <a:gd name="T41" fmla="*/ 0 h 495"/>
                <a:gd name="T42" fmla="*/ 555 w 712"/>
                <a:gd name="T43" fmla="*/ 1 h 495"/>
                <a:gd name="T44" fmla="*/ 551 w 712"/>
                <a:gd name="T45" fmla="*/ 6 h 495"/>
                <a:gd name="T46" fmla="*/ 548 w 712"/>
                <a:gd name="T47" fmla="*/ 11 h 495"/>
                <a:gd name="T48" fmla="*/ 547 w 712"/>
                <a:gd name="T49" fmla="*/ 16 h 495"/>
                <a:gd name="T50" fmla="*/ 549 w 712"/>
                <a:gd name="T51" fmla="*/ 22 h 495"/>
                <a:gd name="T52" fmla="*/ 552 w 712"/>
                <a:gd name="T53" fmla="*/ 27 h 495"/>
                <a:gd name="T54" fmla="*/ 557 w 712"/>
                <a:gd name="T55" fmla="*/ 29 h 495"/>
                <a:gd name="T56" fmla="*/ 654 w 712"/>
                <a:gd name="T57" fmla="*/ 41 h 495"/>
                <a:gd name="T58" fmla="*/ 4 w 712"/>
                <a:gd name="T59" fmla="*/ 469 h 495"/>
                <a:gd name="T60" fmla="*/ 1 w 712"/>
                <a:gd name="T61" fmla="*/ 473 h 495"/>
                <a:gd name="T62" fmla="*/ 0 w 712"/>
                <a:gd name="T63" fmla="*/ 480 h 495"/>
                <a:gd name="T64" fmla="*/ 1 w 712"/>
                <a:gd name="T65" fmla="*/ 485 h 495"/>
                <a:gd name="T66" fmla="*/ 5 w 712"/>
                <a:gd name="T67" fmla="*/ 490 h 495"/>
                <a:gd name="T68" fmla="*/ 11 w 712"/>
                <a:gd name="T69" fmla="*/ 494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12" h="495">
                  <a:moveTo>
                    <a:pt x="15" y="495"/>
                  </a:moveTo>
                  <a:lnTo>
                    <a:pt x="19" y="494"/>
                  </a:lnTo>
                  <a:lnTo>
                    <a:pt x="23" y="493"/>
                  </a:lnTo>
                  <a:lnTo>
                    <a:pt x="679" y="60"/>
                  </a:lnTo>
                  <a:lnTo>
                    <a:pt x="668" y="164"/>
                  </a:lnTo>
                  <a:lnTo>
                    <a:pt x="668" y="167"/>
                  </a:lnTo>
                  <a:lnTo>
                    <a:pt x="668" y="170"/>
                  </a:lnTo>
                  <a:lnTo>
                    <a:pt x="669" y="173"/>
                  </a:lnTo>
                  <a:lnTo>
                    <a:pt x="671" y="175"/>
                  </a:lnTo>
                  <a:lnTo>
                    <a:pt x="672" y="177"/>
                  </a:lnTo>
                  <a:lnTo>
                    <a:pt x="675" y="179"/>
                  </a:lnTo>
                  <a:lnTo>
                    <a:pt x="677" y="180"/>
                  </a:lnTo>
                  <a:lnTo>
                    <a:pt x="681" y="180"/>
                  </a:lnTo>
                  <a:lnTo>
                    <a:pt x="682" y="180"/>
                  </a:lnTo>
                  <a:lnTo>
                    <a:pt x="682" y="180"/>
                  </a:lnTo>
                  <a:lnTo>
                    <a:pt x="688" y="179"/>
                  </a:lnTo>
                  <a:lnTo>
                    <a:pt x="692" y="177"/>
                  </a:lnTo>
                  <a:lnTo>
                    <a:pt x="696" y="173"/>
                  </a:lnTo>
                  <a:lnTo>
                    <a:pt x="697" y="168"/>
                  </a:lnTo>
                  <a:lnTo>
                    <a:pt x="712" y="31"/>
                  </a:lnTo>
                  <a:lnTo>
                    <a:pt x="712" y="31"/>
                  </a:lnTo>
                  <a:lnTo>
                    <a:pt x="712" y="30"/>
                  </a:lnTo>
                  <a:lnTo>
                    <a:pt x="712" y="28"/>
                  </a:lnTo>
                  <a:lnTo>
                    <a:pt x="712" y="27"/>
                  </a:lnTo>
                  <a:lnTo>
                    <a:pt x="712" y="25"/>
                  </a:lnTo>
                  <a:lnTo>
                    <a:pt x="711" y="24"/>
                  </a:lnTo>
                  <a:lnTo>
                    <a:pt x="711" y="23"/>
                  </a:lnTo>
                  <a:lnTo>
                    <a:pt x="710" y="22"/>
                  </a:lnTo>
                  <a:lnTo>
                    <a:pt x="710" y="22"/>
                  </a:lnTo>
                  <a:lnTo>
                    <a:pt x="710" y="22"/>
                  </a:lnTo>
                  <a:lnTo>
                    <a:pt x="709" y="21"/>
                  </a:lnTo>
                  <a:lnTo>
                    <a:pt x="707" y="20"/>
                  </a:lnTo>
                  <a:lnTo>
                    <a:pt x="706" y="18"/>
                  </a:lnTo>
                  <a:lnTo>
                    <a:pt x="705" y="17"/>
                  </a:lnTo>
                  <a:lnTo>
                    <a:pt x="704" y="17"/>
                  </a:lnTo>
                  <a:lnTo>
                    <a:pt x="702" y="16"/>
                  </a:lnTo>
                  <a:lnTo>
                    <a:pt x="701" y="16"/>
                  </a:lnTo>
                  <a:lnTo>
                    <a:pt x="700" y="15"/>
                  </a:lnTo>
                  <a:lnTo>
                    <a:pt x="699" y="15"/>
                  </a:lnTo>
                  <a:lnTo>
                    <a:pt x="699" y="15"/>
                  </a:lnTo>
                  <a:lnTo>
                    <a:pt x="564" y="0"/>
                  </a:lnTo>
                  <a:lnTo>
                    <a:pt x="561" y="0"/>
                  </a:lnTo>
                  <a:lnTo>
                    <a:pt x="557" y="0"/>
                  </a:lnTo>
                  <a:lnTo>
                    <a:pt x="555" y="1"/>
                  </a:lnTo>
                  <a:lnTo>
                    <a:pt x="553" y="3"/>
                  </a:lnTo>
                  <a:lnTo>
                    <a:pt x="551" y="6"/>
                  </a:lnTo>
                  <a:lnTo>
                    <a:pt x="549" y="8"/>
                  </a:lnTo>
                  <a:lnTo>
                    <a:pt x="548" y="11"/>
                  </a:lnTo>
                  <a:lnTo>
                    <a:pt x="547" y="13"/>
                  </a:lnTo>
                  <a:lnTo>
                    <a:pt x="547" y="16"/>
                  </a:lnTo>
                  <a:lnTo>
                    <a:pt x="548" y="20"/>
                  </a:lnTo>
                  <a:lnTo>
                    <a:pt x="549" y="22"/>
                  </a:lnTo>
                  <a:lnTo>
                    <a:pt x="550" y="25"/>
                  </a:lnTo>
                  <a:lnTo>
                    <a:pt x="552" y="27"/>
                  </a:lnTo>
                  <a:lnTo>
                    <a:pt x="554" y="28"/>
                  </a:lnTo>
                  <a:lnTo>
                    <a:pt x="557" y="29"/>
                  </a:lnTo>
                  <a:lnTo>
                    <a:pt x="561" y="30"/>
                  </a:lnTo>
                  <a:lnTo>
                    <a:pt x="654" y="41"/>
                  </a:lnTo>
                  <a:lnTo>
                    <a:pt x="6" y="467"/>
                  </a:lnTo>
                  <a:lnTo>
                    <a:pt x="4" y="469"/>
                  </a:lnTo>
                  <a:lnTo>
                    <a:pt x="2" y="471"/>
                  </a:lnTo>
                  <a:lnTo>
                    <a:pt x="1" y="473"/>
                  </a:lnTo>
                  <a:lnTo>
                    <a:pt x="0" y="477"/>
                  </a:lnTo>
                  <a:lnTo>
                    <a:pt x="0" y="480"/>
                  </a:lnTo>
                  <a:lnTo>
                    <a:pt x="0" y="482"/>
                  </a:lnTo>
                  <a:lnTo>
                    <a:pt x="1" y="485"/>
                  </a:lnTo>
                  <a:lnTo>
                    <a:pt x="2" y="488"/>
                  </a:lnTo>
                  <a:lnTo>
                    <a:pt x="5" y="490"/>
                  </a:lnTo>
                  <a:lnTo>
                    <a:pt x="8" y="493"/>
                  </a:lnTo>
                  <a:lnTo>
                    <a:pt x="11" y="494"/>
                  </a:lnTo>
                  <a:lnTo>
                    <a:pt x="15" y="49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301">
              <a:extLst>
                <a:ext uri="{FF2B5EF4-FFF2-40B4-BE49-F238E27FC236}">
                  <a16:creationId xmlns:a16="http://schemas.microsoft.com/office/drawing/2014/main" id="{FA0060A8-87DC-4735-8384-768530BD10E5}"/>
                </a:ext>
              </a:extLst>
            </p:cNvPr>
            <p:cNvSpPr>
              <a:spLocks/>
            </p:cNvSpPr>
            <p:nvPr/>
          </p:nvSpPr>
          <p:spPr bwMode="auto">
            <a:xfrm>
              <a:off x="4892675" y="2587625"/>
              <a:ext cx="287338" cy="192088"/>
            </a:xfrm>
            <a:custGeom>
              <a:avLst/>
              <a:gdLst>
                <a:gd name="T0" fmla="*/ 843 w 903"/>
                <a:gd name="T1" fmla="*/ 572 h 602"/>
                <a:gd name="T2" fmla="*/ 842 w 903"/>
                <a:gd name="T3" fmla="*/ 12 h 602"/>
                <a:gd name="T4" fmla="*/ 840 w 903"/>
                <a:gd name="T5" fmla="*/ 7 h 602"/>
                <a:gd name="T6" fmla="*/ 835 w 903"/>
                <a:gd name="T7" fmla="*/ 3 h 602"/>
                <a:gd name="T8" fmla="*/ 830 w 903"/>
                <a:gd name="T9" fmla="*/ 1 h 602"/>
                <a:gd name="T10" fmla="*/ 707 w 903"/>
                <a:gd name="T11" fmla="*/ 0 h 602"/>
                <a:gd name="T12" fmla="*/ 701 w 903"/>
                <a:gd name="T13" fmla="*/ 2 h 602"/>
                <a:gd name="T14" fmla="*/ 696 w 903"/>
                <a:gd name="T15" fmla="*/ 5 h 602"/>
                <a:gd name="T16" fmla="*/ 693 w 903"/>
                <a:gd name="T17" fmla="*/ 9 h 602"/>
                <a:gd name="T18" fmla="*/ 692 w 903"/>
                <a:gd name="T19" fmla="*/ 16 h 602"/>
                <a:gd name="T20" fmla="*/ 632 w 903"/>
                <a:gd name="T21" fmla="*/ 572 h 602"/>
                <a:gd name="T22" fmla="*/ 632 w 903"/>
                <a:gd name="T23" fmla="*/ 163 h 602"/>
                <a:gd name="T24" fmla="*/ 629 w 903"/>
                <a:gd name="T25" fmla="*/ 157 h 602"/>
                <a:gd name="T26" fmla="*/ 625 w 903"/>
                <a:gd name="T27" fmla="*/ 153 h 602"/>
                <a:gd name="T28" fmla="*/ 620 w 903"/>
                <a:gd name="T29" fmla="*/ 151 h 602"/>
                <a:gd name="T30" fmla="*/ 496 w 903"/>
                <a:gd name="T31" fmla="*/ 151 h 602"/>
                <a:gd name="T32" fmla="*/ 490 w 903"/>
                <a:gd name="T33" fmla="*/ 152 h 602"/>
                <a:gd name="T34" fmla="*/ 486 w 903"/>
                <a:gd name="T35" fmla="*/ 155 h 602"/>
                <a:gd name="T36" fmla="*/ 482 w 903"/>
                <a:gd name="T37" fmla="*/ 159 h 602"/>
                <a:gd name="T38" fmla="*/ 481 w 903"/>
                <a:gd name="T39" fmla="*/ 166 h 602"/>
                <a:gd name="T40" fmla="*/ 421 w 903"/>
                <a:gd name="T41" fmla="*/ 572 h 602"/>
                <a:gd name="T42" fmla="*/ 420 w 903"/>
                <a:gd name="T43" fmla="*/ 313 h 602"/>
                <a:gd name="T44" fmla="*/ 418 w 903"/>
                <a:gd name="T45" fmla="*/ 307 h 602"/>
                <a:gd name="T46" fmla="*/ 414 w 903"/>
                <a:gd name="T47" fmla="*/ 304 h 602"/>
                <a:gd name="T48" fmla="*/ 408 w 903"/>
                <a:gd name="T49" fmla="*/ 302 h 602"/>
                <a:gd name="T50" fmla="*/ 285 w 903"/>
                <a:gd name="T51" fmla="*/ 301 h 602"/>
                <a:gd name="T52" fmla="*/ 280 w 903"/>
                <a:gd name="T53" fmla="*/ 302 h 602"/>
                <a:gd name="T54" fmla="*/ 274 w 903"/>
                <a:gd name="T55" fmla="*/ 305 h 602"/>
                <a:gd name="T56" fmla="*/ 271 w 903"/>
                <a:gd name="T57" fmla="*/ 311 h 602"/>
                <a:gd name="T58" fmla="*/ 270 w 903"/>
                <a:gd name="T59" fmla="*/ 316 h 602"/>
                <a:gd name="T60" fmla="*/ 210 w 903"/>
                <a:gd name="T61" fmla="*/ 572 h 602"/>
                <a:gd name="T62" fmla="*/ 210 w 903"/>
                <a:gd name="T63" fmla="*/ 464 h 602"/>
                <a:gd name="T64" fmla="*/ 208 w 903"/>
                <a:gd name="T65" fmla="*/ 459 h 602"/>
                <a:gd name="T66" fmla="*/ 204 w 903"/>
                <a:gd name="T67" fmla="*/ 454 h 602"/>
                <a:gd name="T68" fmla="*/ 198 w 903"/>
                <a:gd name="T69" fmla="*/ 452 h 602"/>
                <a:gd name="T70" fmla="*/ 75 w 903"/>
                <a:gd name="T71" fmla="*/ 452 h 602"/>
                <a:gd name="T72" fmla="*/ 69 w 903"/>
                <a:gd name="T73" fmla="*/ 453 h 602"/>
                <a:gd name="T74" fmla="*/ 64 w 903"/>
                <a:gd name="T75" fmla="*/ 457 h 602"/>
                <a:gd name="T76" fmla="*/ 61 w 903"/>
                <a:gd name="T77" fmla="*/ 461 h 602"/>
                <a:gd name="T78" fmla="*/ 60 w 903"/>
                <a:gd name="T79" fmla="*/ 467 h 602"/>
                <a:gd name="T80" fmla="*/ 15 w 903"/>
                <a:gd name="T81" fmla="*/ 572 h 602"/>
                <a:gd name="T82" fmla="*/ 8 w 903"/>
                <a:gd name="T83" fmla="*/ 573 h 602"/>
                <a:gd name="T84" fmla="*/ 4 w 903"/>
                <a:gd name="T85" fmla="*/ 577 h 602"/>
                <a:gd name="T86" fmla="*/ 1 w 903"/>
                <a:gd name="T87" fmla="*/ 581 h 602"/>
                <a:gd name="T88" fmla="*/ 0 w 903"/>
                <a:gd name="T89" fmla="*/ 587 h 602"/>
                <a:gd name="T90" fmla="*/ 1 w 903"/>
                <a:gd name="T91" fmla="*/ 593 h 602"/>
                <a:gd name="T92" fmla="*/ 4 w 903"/>
                <a:gd name="T93" fmla="*/ 598 h 602"/>
                <a:gd name="T94" fmla="*/ 8 w 903"/>
                <a:gd name="T95" fmla="*/ 601 h 602"/>
                <a:gd name="T96" fmla="*/ 15 w 903"/>
                <a:gd name="T97" fmla="*/ 602 h 602"/>
                <a:gd name="T98" fmla="*/ 195 w 903"/>
                <a:gd name="T99" fmla="*/ 602 h 602"/>
                <a:gd name="T100" fmla="*/ 406 w 903"/>
                <a:gd name="T101" fmla="*/ 602 h 602"/>
                <a:gd name="T102" fmla="*/ 617 w 903"/>
                <a:gd name="T103" fmla="*/ 602 h 602"/>
                <a:gd name="T104" fmla="*/ 828 w 903"/>
                <a:gd name="T105" fmla="*/ 602 h 602"/>
                <a:gd name="T106" fmla="*/ 891 w 903"/>
                <a:gd name="T107" fmla="*/ 602 h 602"/>
                <a:gd name="T108" fmla="*/ 896 w 903"/>
                <a:gd name="T109" fmla="*/ 600 h 602"/>
                <a:gd name="T110" fmla="*/ 900 w 903"/>
                <a:gd name="T111" fmla="*/ 596 h 602"/>
                <a:gd name="T112" fmla="*/ 902 w 903"/>
                <a:gd name="T113" fmla="*/ 591 h 602"/>
                <a:gd name="T114" fmla="*/ 902 w 903"/>
                <a:gd name="T115" fmla="*/ 584 h 602"/>
                <a:gd name="T116" fmla="*/ 900 w 903"/>
                <a:gd name="T117" fmla="*/ 579 h 602"/>
                <a:gd name="T118" fmla="*/ 896 w 903"/>
                <a:gd name="T119" fmla="*/ 575 h 602"/>
                <a:gd name="T120" fmla="*/ 891 w 903"/>
                <a:gd name="T121" fmla="*/ 572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03" h="602">
                  <a:moveTo>
                    <a:pt x="888" y="572"/>
                  </a:moveTo>
                  <a:lnTo>
                    <a:pt x="843" y="572"/>
                  </a:lnTo>
                  <a:lnTo>
                    <a:pt x="843" y="16"/>
                  </a:lnTo>
                  <a:lnTo>
                    <a:pt x="842" y="12"/>
                  </a:lnTo>
                  <a:lnTo>
                    <a:pt x="842" y="9"/>
                  </a:lnTo>
                  <a:lnTo>
                    <a:pt x="840" y="7"/>
                  </a:lnTo>
                  <a:lnTo>
                    <a:pt x="839" y="5"/>
                  </a:lnTo>
                  <a:lnTo>
                    <a:pt x="835" y="3"/>
                  </a:lnTo>
                  <a:lnTo>
                    <a:pt x="833" y="2"/>
                  </a:lnTo>
                  <a:lnTo>
                    <a:pt x="830" y="1"/>
                  </a:lnTo>
                  <a:lnTo>
                    <a:pt x="828" y="1"/>
                  </a:lnTo>
                  <a:lnTo>
                    <a:pt x="707" y="0"/>
                  </a:lnTo>
                  <a:lnTo>
                    <a:pt x="704" y="1"/>
                  </a:lnTo>
                  <a:lnTo>
                    <a:pt x="701" y="2"/>
                  </a:lnTo>
                  <a:lnTo>
                    <a:pt x="698" y="3"/>
                  </a:lnTo>
                  <a:lnTo>
                    <a:pt x="696" y="5"/>
                  </a:lnTo>
                  <a:lnTo>
                    <a:pt x="695" y="7"/>
                  </a:lnTo>
                  <a:lnTo>
                    <a:pt x="693" y="9"/>
                  </a:lnTo>
                  <a:lnTo>
                    <a:pt x="693" y="12"/>
                  </a:lnTo>
                  <a:lnTo>
                    <a:pt x="692" y="16"/>
                  </a:lnTo>
                  <a:lnTo>
                    <a:pt x="692" y="572"/>
                  </a:lnTo>
                  <a:lnTo>
                    <a:pt x="632" y="572"/>
                  </a:lnTo>
                  <a:lnTo>
                    <a:pt x="632" y="166"/>
                  </a:lnTo>
                  <a:lnTo>
                    <a:pt x="632" y="163"/>
                  </a:lnTo>
                  <a:lnTo>
                    <a:pt x="630" y="159"/>
                  </a:lnTo>
                  <a:lnTo>
                    <a:pt x="629" y="157"/>
                  </a:lnTo>
                  <a:lnTo>
                    <a:pt x="627" y="155"/>
                  </a:lnTo>
                  <a:lnTo>
                    <a:pt x="625" y="153"/>
                  </a:lnTo>
                  <a:lnTo>
                    <a:pt x="623" y="152"/>
                  </a:lnTo>
                  <a:lnTo>
                    <a:pt x="620" y="151"/>
                  </a:lnTo>
                  <a:lnTo>
                    <a:pt x="617" y="151"/>
                  </a:lnTo>
                  <a:lnTo>
                    <a:pt x="496" y="151"/>
                  </a:lnTo>
                  <a:lnTo>
                    <a:pt x="493" y="151"/>
                  </a:lnTo>
                  <a:lnTo>
                    <a:pt x="490" y="152"/>
                  </a:lnTo>
                  <a:lnTo>
                    <a:pt x="488" y="153"/>
                  </a:lnTo>
                  <a:lnTo>
                    <a:pt x="486" y="155"/>
                  </a:lnTo>
                  <a:lnTo>
                    <a:pt x="484" y="157"/>
                  </a:lnTo>
                  <a:lnTo>
                    <a:pt x="482" y="159"/>
                  </a:lnTo>
                  <a:lnTo>
                    <a:pt x="481" y="163"/>
                  </a:lnTo>
                  <a:lnTo>
                    <a:pt x="481" y="166"/>
                  </a:lnTo>
                  <a:lnTo>
                    <a:pt x="481" y="572"/>
                  </a:lnTo>
                  <a:lnTo>
                    <a:pt x="421" y="572"/>
                  </a:lnTo>
                  <a:lnTo>
                    <a:pt x="421" y="316"/>
                  </a:lnTo>
                  <a:lnTo>
                    <a:pt x="420" y="313"/>
                  </a:lnTo>
                  <a:lnTo>
                    <a:pt x="420" y="311"/>
                  </a:lnTo>
                  <a:lnTo>
                    <a:pt x="418" y="307"/>
                  </a:lnTo>
                  <a:lnTo>
                    <a:pt x="417" y="305"/>
                  </a:lnTo>
                  <a:lnTo>
                    <a:pt x="414" y="304"/>
                  </a:lnTo>
                  <a:lnTo>
                    <a:pt x="412" y="302"/>
                  </a:lnTo>
                  <a:lnTo>
                    <a:pt x="408" y="302"/>
                  </a:lnTo>
                  <a:lnTo>
                    <a:pt x="406" y="301"/>
                  </a:lnTo>
                  <a:lnTo>
                    <a:pt x="285" y="301"/>
                  </a:lnTo>
                  <a:lnTo>
                    <a:pt x="283" y="302"/>
                  </a:lnTo>
                  <a:lnTo>
                    <a:pt x="280" y="302"/>
                  </a:lnTo>
                  <a:lnTo>
                    <a:pt x="278" y="304"/>
                  </a:lnTo>
                  <a:lnTo>
                    <a:pt x="274" y="305"/>
                  </a:lnTo>
                  <a:lnTo>
                    <a:pt x="273" y="307"/>
                  </a:lnTo>
                  <a:lnTo>
                    <a:pt x="271" y="311"/>
                  </a:lnTo>
                  <a:lnTo>
                    <a:pt x="271" y="313"/>
                  </a:lnTo>
                  <a:lnTo>
                    <a:pt x="270" y="316"/>
                  </a:lnTo>
                  <a:lnTo>
                    <a:pt x="270" y="572"/>
                  </a:lnTo>
                  <a:lnTo>
                    <a:pt x="210" y="572"/>
                  </a:lnTo>
                  <a:lnTo>
                    <a:pt x="210" y="467"/>
                  </a:lnTo>
                  <a:lnTo>
                    <a:pt x="210" y="464"/>
                  </a:lnTo>
                  <a:lnTo>
                    <a:pt x="209" y="461"/>
                  </a:lnTo>
                  <a:lnTo>
                    <a:pt x="208" y="459"/>
                  </a:lnTo>
                  <a:lnTo>
                    <a:pt x="206" y="457"/>
                  </a:lnTo>
                  <a:lnTo>
                    <a:pt x="204" y="454"/>
                  </a:lnTo>
                  <a:lnTo>
                    <a:pt x="201" y="453"/>
                  </a:lnTo>
                  <a:lnTo>
                    <a:pt x="198" y="452"/>
                  </a:lnTo>
                  <a:lnTo>
                    <a:pt x="195" y="452"/>
                  </a:lnTo>
                  <a:lnTo>
                    <a:pt x="75" y="452"/>
                  </a:lnTo>
                  <a:lnTo>
                    <a:pt x="72" y="452"/>
                  </a:lnTo>
                  <a:lnTo>
                    <a:pt x="69" y="453"/>
                  </a:lnTo>
                  <a:lnTo>
                    <a:pt x="66" y="454"/>
                  </a:lnTo>
                  <a:lnTo>
                    <a:pt x="64" y="457"/>
                  </a:lnTo>
                  <a:lnTo>
                    <a:pt x="62" y="459"/>
                  </a:lnTo>
                  <a:lnTo>
                    <a:pt x="61" y="461"/>
                  </a:lnTo>
                  <a:lnTo>
                    <a:pt x="60" y="464"/>
                  </a:lnTo>
                  <a:lnTo>
                    <a:pt x="60" y="467"/>
                  </a:lnTo>
                  <a:lnTo>
                    <a:pt x="60" y="572"/>
                  </a:lnTo>
                  <a:lnTo>
                    <a:pt x="15" y="572"/>
                  </a:lnTo>
                  <a:lnTo>
                    <a:pt x="12" y="572"/>
                  </a:lnTo>
                  <a:lnTo>
                    <a:pt x="8" y="573"/>
                  </a:lnTo>
                  <a:lnTo>
                    <a:pt x="6" y="575"/>
                  </a:lnTo>
                  <a:lnTo>
                    <a:pt x="4" y="577"/>
                  </a:lnTo>
                  <a:lnTo>
                    <a:pt x="2" y="579"/>
                  </a:lnTo>
                  <a:lnTo>
                    <a:pt x="1" y="581"/>
                  </a:lnTo>
                  <a:lnTo>
                    <a:pt x="0" y="584"/>
                  </a:lnTo>
                  <a:lnTo>
                    <a:pt x="0" y="587"/>
                  </a:lnTo>
                  <a:lnTo>
                    <a:pt x="0" y="591"/>
                  </a:lnTo>
                  <a:lnTo>
                    <a:pt x="1" y="593"/>
                  </a:lnTo>
                  <a:lnTo>
                    <a:pt x="2" y="596"/>
                  </a:lnTo>
                  <a:lnTo>
                    <a:pt x="4" y="598"/>
                  </a:lnTo>
                  <a:lnTo>
                    <a:pt x="6" y="600"/>
                  </a:lnTo>
                  <a:lnTo>
                    <a:pt x="8" y="601"/>
                  </a:lnTo>
                  <a:lnTo>
                    <a:pt x="12" y="602"/>
                  </a:lnTo>
                  <a:lnTo>
                    <a:pt x="15" y="602"/>
                  </a:lnTo>
                  <a:lnTo>
                    <a:pt x="75" y="602"/>
                  </a:lnTo>
                  <a:lnTo>
                    <a:pt x="195" y="602"/>
                  </a:lnTo>
                  <a:lnTo>
                    <a:pt x="285" y="602"/>
                  </a:lnTo>
                  <a:lnTo>
                    <a:pt x="406" y="602"/>
                  </a:lnTo>
                  <a:lnTo>
                    <a:pt x="496" y="602"/>
                  </a:lnTo>
                  <a:lnTo>
                    <a:pt x="617" y="602"/>
                  </a:lnTo>
                  <a:lnTo>
                    <a:pt x="707" y="602"/>
                  </a:lnTo>
                  <a:lnTo>
                    <a:pt x="828" y="602"/>
                  </a:lnTo>
                  <a:lnTo>
                    <a:pt x="888" y="602"/>
                  </a:lnTo>
                  <a:lnTo>
                    <a:pt x="891" y="602"/>
                  </a:lnTo>
                  <a:lnTo>
                    <a:pt x="893" y="601"/>
                  </a:lnTo>
                  <a:lnTo>
                    <a:pt x="896" y="600"/>
                  </a:lnTo>
                  <a:lnTo>
                    <a:pt x="899" y="598"/>
                  </a:lnTo>
                  <a:lnTo>
                    <a:pt x="900" y="596"/>
                  </a:lnTo>
                  <a:lnTo>
                    <a:pt x="902" y="593"/>
                  </a:lnTo>
                  <a:lnTo>
                    <a:pt x="902" y="591"/>
                  </a:lnTo>
                  <a:lnTo>
                    <a:pt x="903" y="587"/>
                  </a:lnTo>
                  <a:lnTo>
                    <a:pt x="902" y="584"/>
                  </a:lnTo>
                  <a:lnTo>
                    <a:pt x="902" y="581"/>
                  </a:lnTo>
                  <a:lnTo>
                    <a:pt x="900" y="579"/>
                  </a:lnTo>
                  <a:lnTo>
                    <a:pt x="899" y="577"/>
                  </a:lnTo>
                  <a:lnTo>
                    <a:pt x="896" y="575"/>
                  </a:lnTo>
                  <a:lnTo>
                    <a:pt x="893" y="573"/>
                  </a:lnTo>
                  <a:lnTo>
                    <a:pt x="891" y="572"/>
                  </a:lnTo>
                  <a:lnTo>
                    <a:pt x="888" y="5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0" name="Rectangle 29">
            <a:extLst>
              <a:ext uri="{FF2B5EF4-FFF2-40B4-BE49-F238E27FC236}">
                <a16:creationId xmlns:a16="http://schemas.microsoft.com/office/drawing/2014/main" id="{E9A0CCE8-A69F-49F5-A52F-A3841561EBAA}"/>
              </a:ext>
            </a:extLst>
          </p:cNvPr>
          <p:cNvSpPr/>
          <p:nvPr/>
        </p:nvSpPr>
        <p:spPr>
          <a:xfrm>
            <a:off x="8636973" y="5009811"/>
            <a:ext cx="3124200" cy="369332"/>
          </a:xfrm>
          <a:prstGeom prst="rect">
            <a:avLst/>
          </a:prstGeom>
        </p:spPr>
        <p:txBody>
          <a:bodyPr wrap="square">
            <a:spAutoFit/>
          </a:bodyPr>
          <a:lstStyle/>
          <a:p>
            <a:r>
              <a:rPr lang="en-CA" dirty="0">
                <a:solidFill>
                  <a:schemeClr val="bg1"/>
                </a:solidFill>
              </a:rPr>
              <a:t>Saving Money</a:t>
            </a:r>
          </a:p>
        </p:txBody>
      </p:sp>
      <p:sp>
        <p:nvSpPr>
          <p:cNvPr id="31" name="Arrow: Up 30">
            <a:extLst>
              <a:ext uri="{FF2B5EF4-FFF2-40B4-BE49-F238E27FC236}">
                <a16:creationId xmlns:a16="http://schemas.microsoft.com/office/drawing/2014/main" id="{F31B826F-69FF-4650-B54D-10809AA6D9C1}"/>
              </a:ext>
            </a:extLst>
          </p:cNvPr>
          <p:cNvSpPr/>
          <p:nvPr/>
        </p:nvSpPr>
        <p:spPr>
          <a:xfrm rot="10800000">
            <a:off x="10612929" y="4051108"/>
            <a:ext cx="665480" cy="820500"/>
          </a:xfrm>
          <a:prstGeom prst="upArrow">
            <a:avLst/>
          </a:prstGeom>
          <a:solidFill>
            <a:srgbClr val="C00000"/>
          </a:solidFill>
          <a:ln w="12700" cap="flat" cmpd="sng" algn="ctr">
            <a:solidFill>
              <a:srgbClr val="E31737">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dirty="0">
              <a:ln>
                <a:noFill/>
              </a:ln>
              <a:solidFill>
                <a:prstClr val="white"/>
              </a:solidFill>
              <a:effectLst/>
              <a:uLnTx/>
              <a:uFillTx/>
              <a:latin typeface="Calibri Light"/>
              <a:ea typeface="+mn-ea"/>
              <a:cs typeface="+mn-cs"/>
            </a:endParaRPr>
          </a:p>
        </p:txBody>
      </p:sp>
      <p:sp>
        <p:nvSpPr>
          <p:cNvPr id="32" name="TextBox 31">
            <a:extLst>
              <a:ext uri="{FF2B5EF4-FFF2-40B4-BE49-F238E27FC236}">
                <a16:creationId xmlns:a16="http://schemas.microsoft.com/office/drawing/2014/main" id="{F07AD622-6E26-4A17-AB05-770CF85506AE}"/>
              </a:ext>
            </a:extLst>
          </p:cNvPr>
          <p:cNvSpPr txBox="1"/>
          <p:nvPr/>
        </p:nvSpPr>
        <p:spPr>
          <a:xfrm>
            <a:off x="8325428" y="3975081"/>
            <a:ext cx="2124076" cy="923330"/>
          </a:xfrm>
          <a:prstGeom prst="rect">
            <a:avLst/>
          </a:prstGeom>
          <a:solidFill>
            <a:srgbClr val="44546A"/>
          </a:solid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6000" kern="0" dirty="0">
                <a:solidFill>
                  <a:prstClr val="white"/>
                </a:solidFill>
                <a:latin typeface="Century Gothic"/>
              </a:rPr>
              <a:t>20</a:t>
            </a:r>
            <a:r>
              <a:rPr kumimoji="0" lang="en-US" sz="6000" b="0" i="0" u="none" strike="noStrike" kern="0" cap="none" spc="0" normalizeH="0" baseline="0" noProof="0" dirty="0">
                <a:ln>
                  <a:noFill/>
                </a:ln>
                <a:solidFill>
                  <a:prstClr val="white"/>
                </a:solidFill>
                <a:effectLst/>
                <a:uLnTx/>
                <a:uFillTx/>
                <a:latin typeface="Century Gothic"/>
              </a:rPr>
              <a:t>%</a:t>
            </a:r>
          </a:p>
        </p:txBody>
      </p:sp>
      <p:sp>
        <p:nvSpPr>
          <p:cNvPr id="35" name="TextBox 34">
            <a:extLst>
              <a:ext uri="{FF2B5EF4-FFF2-40B4-BE49-F238E27FC236}">
                <a16:creationId xmlns:a16="http://schemas.microsoft.com/office/drawing/2014/main" id="{FCD1BB5E-0FB6-4871-940F-2CC6BBCFB75C}"/>
              </a:ext>
            </a:extLst>
          </p:cNvPr>
          <p:cNvSpPr txBox="1"/>
          <p:nvPr/>
        </p:nvSpPr>
        <p:spPr>
          <a:xfrm>
            <a:off x="1764876" y="3417134"/>
            <a:ext cx="6096000" cy="1477328"/>
          </a:xfrm>
          <a:prstGeom prst="rect">
            <a:avLst/>
          </a:prstGeom>
          <a:noFill/>
        </p:spPr>
        <p:txBody>
          <a:bodyPr wrap="square">
            <a:spAutoFit/>
          </a:bodyPr>
          <a:lstStyle/>
          <a:p>
            <a:r>
              <a:rPr lang="en-CA" dirty="0">
                <a:solidFill>
                  <a:schemeClr val="bg1"/>
                </a:solidFill>
              </a:rPr>
              <a:t>When more problems can be discovered and resolved faster through data analysis, inspections can be performed faster. Quickly find the immediate areas of poor hygiene. This saves time for checking. Can also save money by reducing errors and downtime.</a:t>
            </a:r>
          </a:p>
        </p:txBody>
      </p:sp>
    </p:spTree>
    <p:extLst>
      <p:ext uri="{BB962C8B-B14F-4D97-AF65-F5344CB8AC3E}">
        <p14:creationId xmlns:p14="http://schemas.microsoft.com/office/powerpoint/2010/main" val="6160286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a:extLst>
              <a:ext uri="{FF2B5EF4-FFF2-40B4-BE49-F238E27FC236}">
                <a16:creationId xmlns:a16="http://schemas.microsoft.com/office/drawing/2014/main" id="{5C461DAF-4933-41A7-9435-AC10283205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1488" y="684735"/>
            <a:ext cx="10507452" cy="589704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4055ED6E-4FDA-4E0A-A311-E8C370EE20B6}"/>
              </a:ext>
            </a:extLst>
          </p:cNvPr>
          <p:cNvSpPr txBox="1"/>
          <p:nvPr/>
        </p:nvSpPr>
        <p:spPr>
          <a:xfrm>
            <a:off x="2493819" y="2249208"/>
            <a:ext cx="6096000" cy="1200329"/>
          </a:xfrm>
          <a:prstGeom prst="rect">
            <a:avLst/>
          </a:prstGeom>
          <a:noFill/>
        </p:spPr>
        <p:txBody>
          <a:bodyPr wrap="square">
            <a:spAutoFit/>
          </a:bodyPr>
          <a:lstStyle/>
          <a:p>
            <a:pPr algn="just"/>
            <a:r>
              <a:rPr lang="en-CA" dirty="0"/>
              <a:t>This plot shows the number of inspections per year 2010 to 2020. From the figure below, we can see that the number of inspections has risen rapidly from 2019, and The number of inspections in 2019 was more than 1500 times in 2018.</a:t>
            </a:r>
          </a:p>
        </p:txBody>
      </p:sp>
      <p:sp>
        <p:nvSpPr>
          <p:cNvPr id="3" name="Arrow: Right 2">
            <a:extLst>
              <a:ext uri="{FF2B5EF4-FFF2-40B4-BE49-F238E27FC236}">
                <a16:creationId xmlns:a16="http://schemas.microsoft.com/office/drawing/2014/main" id="{CAAF5E28-6CA9-47AF-A96E-262BE0EABEE3}"/>
              </a:ext>
            </a:extLst>
          </p:cNvPr>
          <p:cNvSpPr/>
          <p:nvPr/>
        </p:nvSpPr>
        <p:spPr>
          <a:xfrm>
            <a:off x="8885382" y="2669309"/>
            <a:ext cx="424873" cy="323273"/>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 name="Rectangle 5">
            <a:extLst>
              <a:ext uri="{FF2B5EF4-FFF2-40B4-BE49-F238E27FC236}">
                <a16:creationId xmlns:a16="http://schemas.microsoft.com/office/drawing/2014/main" id="{C4377867-A519-437F-AB68-D18BADE48CF2}"/>
              </a:ext>
            </a:extLst>
          </p:cNvPr>
          <p:cNvSpPr/>
          <p:nvPr/>
        </p:nvSpPr>
        <p:spPr>
          <a:xfrm>
            <a:off x="4886036" y="609600"/>
            <a:ext cx="2272146" cy="221673"/>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CA"/>
          </a:p>
        </p:txBody>
      </p:sp>
      <p:sp>
        <p:nvSpPr>
          <p:cNvPr id="5" name="TextBox 4">
            <a:extLst>
              <a:ext uri="{FF2B5EF4-FFF2-40B4-BE49-F238E27FC236}">
                <a16:creationId xmlns:a16="http://schemas.microsoft.com/office/drawing/2014/main" id="{9CF48083-B3E2-420F-B417-1AA0CAEC7741}"/>
              </a:ext>
            </a:extLst>
          </p:cNvPr>
          <p:cNvSpPr txBox="1"/>
          <p:nvPr/>
        </p:nvSpPr>
        <p:spPr>
          <a:xfrm>
            <a:off x="3870036" y="922211"/>
            <a:ext cx="3805381" cy="369332"/>
          </a:xfrm>
          <a:prstGeom prst="rect">
            <a:avLst/>
          </a:prstGeom>
          <a:noFill/>
        </p:spPr>
        <p:txBody>
          <a:bodyPr wrap="square" rtlCol="0">
            <a:spAutoFit/>
          </a:bodyPr>
          <a:lstStyle/>
          <a:p>
            <a:r>
              <a:rPr lang="en-CA" b="1" dirty="0"/>
              <a:t>Number of food inspection per Year</a:t>
            </a:r>
          </a:p>
        </p:txBody>
      </p:sp>
    </p:spTree>
    <p:extLst>
      <p:ext uri="{BB962C8B-B14F-4D97-AF65-F5344CB8AC3E}">
        <p14:creationId xmlns:p14="http://schemas.microsoft.com/office/powerpoint/2010/main" val="31665161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32769-1416-4C3D-8179-C576DA3C561F}"/>
              </a:ext>
            </a:extLst>
          </p:cNvPr>
          <p:cNvSpPr>
            <a:spLocks noGrp="1"/>
          </p:cNvSpPr>
          <p:nvPr>
            <p:ph type="title"/>
          </p:nvPr>
        </p:nvSpPr>
        <p:spPr>
          <a:xfrm>
            <a:off x="476742" y="294673"/>
            <a:ext cx="11029616" cy="988332"/>
          </a:xfrm>
        </p:spPr>
        <p:txBody>
          <a:bodyPr/>
          <a:lstStyle/>
          <a:p>
            <a:r>
              <a:rPr lang="en-CA" dirty="0"/>
              <a:t>Data cleaning</a:t>
            </a:r>
          </a:p>
        </p:txBody>
      </p:sp>
      <p:sp>
        <p:nvSpPr>
          <p:cNvPr id="4" name="TextBox 3">
            <a:extLst>
              <a:ext uri="{FF2B5EF4-FFF2-40B4-BE49-F238E27FC236}">
                <a16:creationId xmlns:a16="http://schemas.microsoft.com/office/drawing/2014/main" id="{8282A44B-F420-43BF-A1D3-F71DBFFCB186}"/>
              </a:ext>
            </a:extLst>
          </p:cNvPr>
          <p:cNvSpPr txBox="1"/>
          <p:nvPr/>
        </p:nvSpPr>
        <p:spPr>
          <a:xfrm>
            <a:off x="476742" y="1742497"/>
            <a:ext cx="10848598" cy="2585323"/>
          </a:xfrm>
          <a:prstGeom prst="rect">
            <a:avLst/>
          </a:prstGeom>
          <a:noFill/>
        </p:spPr>
        <p:txBody>
          <a:bodyPr wrap="square">
            <a:spAutoFit/>
          </a:bodyPr>
          <a:lstStyle/>
          <a:p>
            <a:r>
              <a:rPr kumimoji="0" lang="en-US" altLang="en-US" sz="1800" b="0" i="0" u="none" strike="noStrike" cap="none" normalizeH="0" baseline="0" dirty="0">
                <a:ln>
                  <a:noFill/>
                </a:ln>
                <a:solidFill>
                  <a:srgbClr val="323232"/>
                </a:solidFill>
                <a:effectLst/>
                <a:latin typeface="Arial" panose="020B0604020202020204" pitchFamily="34" charset="0"/>
                <a:ea typeface="SimHei" panose="02010609060101010101" pitchFamily="49" charset="-122"/>
                <a:cs typeface="Times New Roman" panose="02020603050405020304" pitchFamily="18" charset="0"/>
              </a:rPr>
              <a:t>Verifying data to remove duplicate information, correct existing errors, and provide data consistency. </a:t>
            </a:r>
          </a:p>
          <a:p>
            <a:endParaRPr kumimoji="0" lang="en-US" altLang="en-US" sz="1800" b="0" i="0" u="none" strike="noStrike" cap="none" normalizeH="0" baseline="0" dirty="0">
              <a:ln>
                <a:noFill/>
              </a:ln>
              <a:solidFill>
                <a:srgbClr val="323232"/>
              </a:solidFill>
              <a:effectLst/>
              <a:latin typeface="Arial" panose="020B0604020202020204" pitchFamily="34" charset="0"/>
              <a:ea typeface="SimHei" panose="02010609060101010101" pitchFamily="49" charset="-122"/>
              <a:cs typeface="Times New Roman" panose="02020603050405020304" pitchFamily="18" charset="0"/>
            </a:endParaRPr>
          </a:p>
          <a:p>
            <a:pPr marL="285750" indent="-285750">
              <a:buFont typeface="Arial" panose="020B0604020202020204" pitchFamily="34" charset="0"/>
              <a:buChar char="•"/>
            </a:pPr>
            <a:r>
              <a:rPr kumimoji="0" lang="en-US" altLang="en-US" sz="1800" b="0" i="0" u="none" strike="noStrike" cap="none" normalizeH="0" baseline="0" dirty="0">
                <a:ln>
                  <a:noFill/>
                </a:ln>
                <a:solidFill>
                  <a:srgbClr val="323232"/>
                </a:solidFill>
                <a:effectLst/>
                <a:latin typeface="Arial" panose="020B0604020202020204" pitchFamily="34" charset="0"/>
                <a:ea typeface="SimHei" panose="02010609060101010101" pitchFamily="49" charset="-122"/>
                <a:cs typeface="Times New Roman" panose="02020603050405020304" pitchFamily="18" charset="0"/>
              </a:rPr>
              <a:t>2244 duplicate records were removed. </a:t>
            </a:r>
          </a:p>
          <a:p>
            <a:pPr marL="285750" indent="-285750">
              <a:buFont typeface="Arial" panose="020B0604020202020204" pitchFamily="34" charset="0"/>
              <a:buChar char="•"/>
            </a:pPr>
            <a:endParaRPr lang="en-US" dirty="0">
              <a:solidFill>
                <a:srgbClr val="323232"/>
              </a:solidFill>
              <a:latin typeface="Arial" panose="020B0604020202020204" pitchFamily="34" charset="0"/>
              <a:ea typeface="SimHei" panose="02010609060101010101" pitchFamily="49" charset="-122"/>
              <a:cs typeface="Times New Roman" panose="02020603050405020304" pitchFamily="18" charset="0"/>
            </a:endParaRPr>
          </a:p>
          <a:p>
            <a:pPr marL="285750" indent="-285750">
              <a:buFont typeface="Arial" panose="020B0604020202020204" pitchFamily="34" charset="0"/>
              <a:buChar char="•"/>
            </a:pPr>
            <a:r>
              <a:rPr lang="en-US" dirty="0">
                <a:solidFill>
                  <a:srgbClr val="323232"/>
                </a:solidFill>
                <a:latin typeface="Arial" panose="020B0604020202020204" pitchFamily="34" charset="0"/>
                <a:ea typeface="SimHei" panose="02010609060101010101" pitchFamily="49" charset="-122"/>
                <a:cs typeface="Times New Roman" panose="02020603050405020304" pitchFamily="18" charset="0"/>
              </a:rPr>
              <a:t>U</a:t>
            </a:r>
            <a:r>
              <a:rPr lang="en-US" altLang="zh-CN" dirty="0">
                <a:solidFill>
                  <a:srgbClr val="323232"/>
                </a:solidFill>
                <a:latin typeface="Arial" panose="020B0604020202020204" pitchFamily="34" charset="0"/>
                <a:ea typeface="SimHei" panose="02010609060101010101" pitchFamily="49" charset="-122"/>
                <a:cs typeface="Times New Roman" panose="02020603050405020304" pitchFamily="18" charset="0"/>
              </a:rPr>
              <a:t>nnecessary columns for this analysis were removed, such as Inspection ID, AKA Name.</a:t>
            </a:r>
          </a:p>
          <a:p>
            <a:pPr marL="285750" indent="-285750">
              <a:buFont typeface="Arial" panose="020B0604020202020204" pitchFamily="34" charset="0"/>
              <a:buChar char="•"/>
            </a:pPr>
            <a:endParaRPr lang="en-US" altLang="zh-CN" dirty="0">
              <a:solidFill>
                <a:srgbClr val="323232"/>
              </a:solidFill>
              <a:latin typeface="Arial" panose="020B0604020202020204" pitchFamily="34" charset="0"/>
              <a:ea typeface="SimHei" panose="02010609060101010101" pitchFamily="49" charset="-122"/>
              <a:cs typeface="Times New Roman" panose="02020603050405020304" pitchFamily="18" charset="0"/>
            </a:endParaRP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0" i="0" strike="noStrike" cap="none" normalizeH="0" baseline="0" dirty="0">
                <a:ln>
                  <a:noFill/>
                </a:ln>
                <a:solidFill>
                  <a:srgbClr val="000000"/>
                </a:solidFill>
                <a:effectLst/>
                <a:latin typeface="Arial" panose="020B0604020202020204" pitchFamily="34" charset="0"/>
                <a:ea typeface="SimSun" panose="02010600030101010101" pitchFamily="2" charset="-122"/>
                <a:cs typeface="Times New Roman" panose="02020603050405020304" pitchFamily="18" charset="0"/>
              </a:rPr>
              <a:t>Missing values treatment</a:t>
            </a:r>
            <a:endParaRPr kumimoji="0" lang="en-CA" altLang="en-US" sz="1800" b="0" i="0" strike="noStrike" cap="none" normalizeH="0" baseline="0" dirty="0">
              <a:ln>
                <a:noFill/>
              </a:ln>
              <a:solidFill>
                <a:schemeClr val="tx1"/>
              </a:solidFill>
              <a:effectLst/>
            </a:endParaRP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rgbClr val="000000"/>
              </a:solidFill>
              <a:effectLst/>
              <a:latin typeface="Arial" panose="020B0604020202020204" pitchFamily="34" charset="0"/>
              <a:ea typeface="SimSun" panose="02010600030101010101" pitchFamily="2" charset="-122"/>
              <a:cs typeface="Times New Roman" panose="02020603050405020304" pitchFamily="18" charset="0"/>
            </a:endParaRPr>
          </a:p>
          <a:p>
            <a:pPr marL="285750" indent="-285750">
              <a:buFont typeface="Arial" panose="020B0604020202020204" pitchFamily="34" charset="0"/>
              <a:buChar char="•"/>
            </a:pPr>
            <a:endParaRPr lang="en-CA" dirty="0"/>
          </a:p>
        </p:txBody>
      </p:sp>
      <p:pic>
        <p:nvPicPr>
          <p:cNvPr id="6146" name="Picture 2">
            <a:extLst>
              <a:ext uri="{FF2B5EF4-FFF2-40B4-BE49-F238E27FC236}">
                <a16:creationId xmlns:a16="http://schemas.microsoft.com/office/drawing/2014/main" id="{62979D48-6CA1-4273-A4CE-44BDB56051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97301" y="3848100"/>
            <a:ext cx="3686175" cy="300990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928DA44C-0BBF-4189-B710-0BFA219434CE}"/>
              </a:ext>
            </a:extLst>
          </p:cNvPr>
          <p:cNvSpPr txBox="1"/>
          <p:nvPr/>
        </p:nvSpPr>
        <p:spPr>
          <a:xfrm>
            <a:off x="8985870" y="3492122"/>
            <a:ext cx="1817783" cy="376206"/>
          </a:xfrm>
          <a:prstGeom prst="rect">
            <a:avLst/>
          </a:prstGeom>
          <a:noFill/>
        </p:spPr>
        <p:txBody>
          <a:bodyPr wrap="square" rtlCol="0">
            <a:spAutoFit/>
          </a:bodyPr>
          <a:lstStyle/>
          <a:p>
            <a:r>
              <a:rPr lang="en-CA" b="1" dirty="0">
                <a:latin typeface="Arial" panose="020B0604020202020204" pitchFamily="34" charset="0"/>
                <a:cs typeface="Arial" panose="020B0604020202020204" pitchFamily="34" charset="0"/>
              </a:rPr>
              <a:t>Missing Value</a:t>
            </a:r>
          </a:p>
        </p:txBody>
      </p:sp>
      <p:pic>
        <p:nvPicPr>
          <p:cNvPr id="8" name="Picture 7">
            <a:extLst>
              <a:ext uri="{FF2B5EF4-FFF2-40B4-BE49-F238E27FC236}">
                <a16:creationId xmlns:a16="http://schemas.microsoft.com/office/drawing/2014/main" id="{206C61D6-F024-4D42-8ED3-DAFFC7D331C8}"/>
              </a:ext>
            </a:extLst>
          </p:cNvPr>
          <p:cNvPicPr>
            <a:picLocks noChangeAspect="1"/>
          </p:cNvPicPr>
          <p:nvPr/>
        </p:nvPicPr>
        <p:blipFill>
          <a:blip r:embed="rId4"/>
          <a:stretch>
            <a:fillRect/>
          </a:stretch>
        </p:blipFill>
        <p:spPr>
          <a:xfrm>
            <a:off x="1005672" y="4091459"/>
            <a:ext cx="2048059" cy="2395843"/>
          </a:xfrm>
          <a:prstGeom prst="rect">
            <a:avLst/>
          </a:prstGeom>
        </p:spPr>
      </p:pic>
      <p:pic>
        <p:nvPicPr>
          <p:cNvPr id="12" name="Picture 11">
            <a:extLst>
              <a:ext uri="{FF2B5EF4-FFF2-40B4-BE49-F238E27FC236}">
                <a16:creationId xmlns:a16="http://schemas.microsoft.com/office/drawing/2014/main" id="{D68301E1-14A0-405A-BF0E-B0AFBE3B5CD1}"/>
              </a:ext>
            </a:extLst>
          </p:cNvPr>
          <p:cNvPicPr>
            <a:picLocks noChangeAspect="1"/>
          </p:cNvPicPr>
          <p:nvPr/>
        </p:nvPicPr>
        <p:blipFill>
          <a:blip r:embed="rId5"/>
          <a:stretch>
            <a:fillRect/>
          </a:stretch>
        </p:blipFill>
        <p:spPr>
          <a:xfrm>
            <a:off x="4091312" y="4179530"/>
            <a:ext cx="1900238" cy="2138644"/>
          </a:xfrm>
          <a:prstGeom prst="rect">
            <a:avLst/>
          </a:prstGeom>
        </p:spPr>
      </p:pic>
      <p:sp>
        <p:nvSpPr>
          <p:cNvPr id="13" name="Arrow: Right 12">
            <a:extLst>
              <a:ext uri="{FF2B5EF4-FFF2-40B4-BE49-F238E27FC236}">
                <a16:creationId xmlns:a16="http://schemas.microsoft.com/office/drawing/2014/main" id="{01FBDA15-A8E6-4F27-96EB-EFF91E6B2279}"/>
              </a:ext>
            </a:extLst>
          </p:cNvPr>
          <p:cNvSpPr/>
          <p:nvPr/>
        </p:nvSpPr>
        <p:spPr>
          <a:xfrm>
            <a:off x="3283527" y="4987636"/>
            <a:ext cx="678873" cy="568037"/>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1899201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4CA22-2CA0-426C-9DFC-B87E9082DE17}"/>
              </a:ext>
            </a:extLst>
          </p:cNvPr>
          <p:cNvSpPr>
            <a:spLocks noGrp="1"/>
          </p:cNvSpPr>
          <p:nvPr>
            <p:ph type="title"/>
          </p:nvPr>
        </p:nvSpPr>
        <p:spPr/>
        <p:txBody>
          <a:bodyPr/>
          <a:lstStyle/>
          <a:p>
            <a:r>
              <a:rPr lang="en-CA" dirty="0"/>
              <a:t>Visualization of Correlations</a:t>
            </a:r>
            <a:br>
              <a:rPr lang="en-CA" dirty="0"/>
            </a:br>
            <a:endParaRPr lang="en-CA" dirty="0"/>
          </a:p>
        </p:txBody>
      </p:sp>
      <p:pic>
        <p:nvPicPr>
          <p:cNvPr id="1026" name="Picture 2">
            <a:extLst>
              <a:ext uri="{FF2B5EF4-FFF2-40B4-BE49-F238E27FC236}">
                <a16:creationId xmlns:a16="http://schemas.microsoft.com/office/drawing/2014/main" id="{46EC9035-D6FE-4612-84DA-2AAE9F15A1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63512" y="1425178"/>
            <a:ext cx="4728314" cy="470316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2FC42C7A-3990-4136-B919-2B7C130B3576}"/>
              </a:ext>
            </a:extLst>
          </p:cNvPr>
          <p:cNvSpPr txBox="1"/>
          <p:nvPr/>
        </p:nvSpPr>
        <p:spPr>
          <a:xfrm>
            <a:off x="904538" y="1930100"/>
            <a:ext cx="4830330" cy="3693319"/>
          </a:xfrm>
          <a:prstGeom prst="rect">
            <a:avLst/>
          </a:prstGeom>
          <a:noFill/>
        </p:spPr>
        <p:txBody>
          <a:bodyPr wrap="square">
            <a:spAutoFit/>
          </a:bodyPr>
          <a:lstStyle/>
          <a:p>
            <a:pPr algn="just"/>
            <a:endParaRPr lang="en-CA" dirty="0">
              <a:latin typeface="Arial" panose="020B0604020202020204" pitchFamily="34" charset="0"/>
              <a:cs typeface="Arial" panose="020B0604020202020204" pitchFamily="34" charset="0"/>
            </a:endParaRPr>
          </a:p>
          <a:p>
            <a:pPr algn="just"/>
            <a:r>
              <a:rPr lang="en-CA" dirty="0">
                <a:latin typeface="Arial" panose="020B0604020202020204" pitchFamily="34" charset="0"/>
                <a:cs typeface="Arial" panose="020B0604020202020204" pitchFamily="34" charset="0"/>
              </a:rPr>
              <a:t>Using correlation matrix to determine parameters which is the best correlate to each other. If the relationship between the elements on the correlation matrix can be quantified by data, the results can be collated and analyzed more accurately. According to the correlation matrix results, the correlation matrix indicates that ‘Longitude’, ‘Latitude’ have a positive correlation relationship with Risk and Risk also has negative relationship with Results. </a:t>
            </a:r>
          </a:p>
          <a:p>
            <a:pPr algn="just"/>
            <a:r>
              <a:rPr lang="en-CA"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16635602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AF6B963E-990E-4FDC-8935-A1CFB9C75EA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4774" y="2826655"/>
            <a:ext cx="5559477" cy="3578828"/>
          </a:xfrm>
          <a:prstGeom prst="rect">
            <a:avLst/>
          </a:prstGeom>
          <a:noFill/>
          <a:extLst>
            <a:ext uri="{909E8E84-426E-40DD-AFC4-6F175D3DCCD1}">
              <a14:hiddenFill xmlns:a14="http://schemas.microsoft.com/office/drawing/2010/main">
                <a:solidFill>
                  <a:srgbClr val="FFFFFF"/>
                </a:solidFill>
              </a14:hiddenFill>
            </a:ext>
          </a:extLst>
        </p:spPr>
      </p:pic>
      <p:sp>
        <p:nvSpPr>
          <p:cNvPr id="7" name="Title 1">
            <a:extLst>
              <a:ext uri="{FF2B5EF4-FFF2-40B4-BE49-F238E27FC236}">
                <a16:creationId xmlns:a16="http://schemas.microsoft.com/office/drawing/2014/main" id="{668524CB-DB45-44E1-9B6C-53B8E62A231B}"/>
              </a:ext>
            </a:extLst>
          </p:cNvPr>
          <p:cNvSpPr>
            <a:spLocks noGrp="1"/>
          </p:cNvSpPr>
          <p:nvPr>
            <p:ph type="title"/>
          </p:nvPr>
        </p:nvSpPr>
        <p:spPr>
          <a:xfrm>
            <a:off x="438318" y="186559"/>
            <a:ext cx="11029616" cy="1188720"/>
          </a:xfrm>
        </p:spPr>
        <p:txBody>
          <a:bodyPr/>
          <a:lstStyle/>
          <a:p>
            <a:pPr lvl="0">
              <a:lnSpc>
                <a:spcPct val="100000"/>
              </a:lnSpc>
              <a:spcBef>
                <a:spcPts val="0"/>
              </a:spcBef>
              <a:defRPr/>
            </a:pPr>
            <a:r>
              <a:rPr lang="en-US" b="1" kern="0" spc="100" dirty="0">
                <a:solidFill>
                  <a:prstClr val="black"/>
                </a:solidFill>
              </a:rPr>
              <a:t>EXPLORATORY DATA ANALYSIS </a:t>
            </a:r>
          </a:p>
        </p:txBody>
      </p:sp>
      <p:sp>
        <p:nvSpPr>
          <p:cNvPr id="6" name="TextBox 5">
            <a:extLst>
              <a:ext uri="{FF2B5EF4-FFF2-40B4-BE49-F238E27FC236}">
                <a16:creationId xmlns:a16="http://schemas.microsoft.com/office/drawing/2014/main" id="{FCEA5E69-E300-475E-91A0-5B95335369D9}"/>
              </a:ext>
            </a:extLst>
          </p:cNvPr>
          <p:cNvSpPr txBox="1"/>
          <p:nvPr/>
        </p:nvSpPr>
        <p:spPr>
          <a:xfrm>
            <a:off x="921794" y="1849868"/>
            <a:ext cx="5741765" cy="830997"/>
          </a:xfrm>
          <a:prstGeom prst="rect">
            <a:avLst/>
          </a:prstGeom>
          <a:noFill/>
        </p:spPr>
        <p:txBody>
          <a:bodyPr wrap="square">
            <a:spAutoFit/>
          </a:bodyPr>
          <a:lstStyle/>
          <a:p>
            <a:r>
              <a:rPr lang="en-US" sz="1600" dirty="0">
                <a:solidFill>
                  <a:srgbClr val="323232"/>
                </a:solidFill>
                <a:latin typeface="Arial" panose="020B0604020202020204" pitchFamily="34" charset="0"/>
                <a:ea typeface="MS Mincho" panose="02020609040205080304" pitchFamily="49" charset="-128"/>
                <a:cs typeface="Arial" panose="020B0604020202020204" pitchFamily="34" charset="0"/>
              </a:rPr>
              <a:t>From the below figure, it can be seen that There are a lot of facilities with High Risk.</a:t>
            </a:r>
            <a:r>
              <a:rPr lang="en-CA" sz="1600" dirty="0">
                <a:solidFill>
                  <a:srgbClr val="323232"/>
                </a:solidFill>
                <a:latin typeface="Arial" panose="020B0604020202020204" pitchFamily="34" charset="0"/>
                <a:ea typeface="MS Mincho" panose="02020609040205080304" pitchFamily="49" charset="-128"/>
                <a:cs typeface="Arial" panose="020B0604020202020204" pitchFamily="34" charset="0"/>
              </a:rPr>
              <a:t> The percentage of Risk 1 is 40% higher than Risk 2 and Risk 3.</a:t>
            </a:r>
            <a:endParaRPr lang="en-CA" sz="1600" dirty="0"/>
          </a:p>
        </p:txBody>
      </p:sp>
      <p:pic>
        <p:nvPicPr>
          <p:cNvPr id="3" name="Picture 2">
            <a:extLst>
              <a:ext uri="{FF2B5EF4-FFF2-40B4-BE49-F238E27FC236}">
                <a16:creationId xmlns:a16="http://schemas.microsoft.com/office/drawing/2014/main" id="{6426E654-BC02-474E-B13C-D4ED567B87C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70573" y="1539199"/>
            <a:ext cx="4297361" cy="50709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32717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87857B-71DE-491F-82D8-5AD70A5FE216}"/>
              </a:ext>
            </a:extLst>
          </p:cNvPr>
          <p:cNvSpPr>
            <a:spLocks noGrp="1"/>
          </p:cNvSpPr>
          <p:nvPr>
            <p:ph type="title"/>
          </p:nvPr>
        </p:nvSpPr>
        <p:spPr>
          <a:xfrm>
            <a:off x="451883" y="226102"/>
            <a:ext cx="11029616" cy="925864"/>
          </a:xfrm>
        </p:spPr>
        <p:txBody>
          <a:bodyPr/>
          <a:lstStyle/>
          <a:p>
            <a:r>
              <a:rPr lang="en-US" b="1" kern="0" spc="100" dirty="0">
                <a:solidFill>
                  <a:prstClr val="black"/>
                </a:solidFill>
              </a:rPr>
              <a:t>EXPLORATORY DATA ANALYSIS </a:t>
            </a:r>
            <a:endParaRPr lang="en-CA" dirty="0"/>
          </a:p>
        </p:txBody>
      </p:sp>
      <p:pic>
        <p:nvPicPr>
          <p:cNvPr id="5" name="Picture 4">
            <a:extLst>
              <a:ext uri="{FF2B5EF4-FFF2-40B4-BE49-F238E27FC236}">
                <a16:creationId xmlns:a16="http://schemas.microsoft.com/office/drawing/2014/main" id="{66EDB9C8-6FB7-4EBE-A840-EFCCADCA61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1883" y="2636103"/>
            <a:ext cx="6373789" cy="320102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7FE8BA27-37A7-48CE-ADAD-784A09F2D52B}"/>
              </a:ext>
            </a:extLst>
          </p:cNvPr>
          <p:cNvSpPr txBox="1"/>
          <p:nvPr/>
        </p:nvSpPr>
        <p:spPr>
          <a:xfrm>
            <a:off x="1265032" y="1478536"/>
            <a:ext cx="9403318" cy="830997"/>
          </a:xfrm>
          <a:prstGeom prst="rect">
            <a:avLst/>
          </a:prstGeom>
          <a:noFill/>
        </p:spPr>
        <p:txBody>
          <a:bodyPr wrap="square">
            <a:spAutoFit/>
          </a:bodyPr>
          <a:lstStyle/>
          <a:p>
            <a:pPr algn="just"/>
            <a:r>
              <a:rPr lang="en-CA" sz="1600" dirty="0">
                <a:latin typeface="Arial" panose="020B0604020202020204" pitchFamily="34" charset="0"/>
                <a:cs typeface="Arial" panose="020B0604020202020204" pitchFamily="34" charset="0"/>
              </a:rPr>
              <a:t>This bar graph demonstrates that the types of inspection and the corresponding count of inspection. I plot the top 10 inspection types and we can see that Canvass inspection was the most significant type of inspections.</a:t>
            </a:r>
          </a:p>
        </p:txBody>
      </p:sp>
      <p:pic>
        <p:nvPicPr>
          <p:cNvPr id="9" name="Picture 8">
            <a:extLst>
              <a:ext uri="{FF2B5EF4-FFF2-40B4-BE49-F238E27FC236}">
                <a16:creationId xmlns:a16="http://schemas.microsoft.com/office/drawing/2014/main" id="{B89E157F-78F4-45F2-9512-FD19D1B28686}"/>
              </a:ext>
            </a:extLst>
          </p:cNvPr>
          <p:cNvPicPr>
            <a:picLocks noChangeAspect="1"/>
          </p:cNvPicPr>
          <p:nvPr/>
        </p:nvPicPr>
        <p:blipFill>
          <a:blip r:embed="rId3"/>
          <a:stretch>
            <a:fillRect/>
          </a:stretch>
        </p:blipFill>
        <p:spPr>
          <a:xfrm>
            <a:off x="7020336" y="2951504"/>
            <a:ext cx="4719781" cy="2474142"/>
          </a:xfrm>
          <a:prstGeom prst="rect">
            <a:avLst/>
          </a:prstGeom>
        </p:spPr>
      </p:pic>
    </p:spTree>
    <p:extLst>
      <p:ext uri="{BB962C8B-B14F-4D97-AF65-F5344CB8AC3E}">
        <p14:creationId xmlns:p14="http://schemas.microsoft.com/office/powerpoint/2010/main" val="3696953782"/>
      </p:ext>
    </p:extLst>
  </p:cSld>
  <p:clrMapOvr>
    <a:masterClrMapping/>
  </p:clrMapOvr>
</p:sld>
</file>

<file path=ppt/theme/theme1.xml><?xml version="1.0" encoding="utf-8"?>
<a:theme xmlns:a="http://schemas.openxmlformats.org/drawingml/2006/main" name="DividendVTI">
  <a:themeElements>
    <a:clrScheme name="Aspect">
      <a:dk1>
        <a:sysClr val="windowText" lastClr="000000"/>
      </a:dk1>
      <a:lt1>
        <a:sysClr val="window" lastClr="FFFFFF"/>
      </a:lt1>
      <a:dk2>
        <a:srgbClr val="585753"/>
      </a:dk2>
      <a:lt2>
        <a:srgbClr val="EBDDC3"/>
      </a:lt2>
      <a:accent1>
        <a:srgbClr val="71B9E4"/>
      </a:accent1>
      <a:accent2>
        <a:srgbClr val="E25D3C"/>
      </a:accent2>
      <a:accent3>
        <a:srgbClr val="BDB59D"/>
      </a:accent3>
      <a:accent4>
        <a:srgbClr val="A5AB81"/>
      </a:accent4>
      <a:accent5>
        <a:srgbClr val="7BA79D"/>
      </a:accent5>
      <a:accent6>
        <a:srgbClr val="968C8C"/>
      </a:accent6>
      <a:hlink>
        <a:srgbClr val="F7B615"/>
      </a:hlink>
      <a:folHlink>
        <a:srgbClr val="704404"/>
      </a:folHlink>
    </a:clrScheme>
    <a:fontScheme name="Dividend">
      <a:majorFont>
        <a:latin typeface="Franklin Gothic Demi"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VTI" id="{97558BDE-0B66-457C-BB6F-7B1B22DAA9B8}" vid="{F53508A3-AC60-448A-AF37-934D5F1A0D5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2.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A6D3478-2986-4664-940C-67E0CAA21E04}">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956C3F92-CC28-42D8-BF09-07707555106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B116C154-5A0F-4CDC-8C15-D2E21584649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{5900D350-1EC5-408D-A47D-60408FE0FDAA}tf56535239_win32</Template>
  <TotalTime>2312</TotalTime>
  <Words>1269</Words>
  <Application>Microsoft Office PowerPoint</Application>
  <PresentationFormat>Widescreen</PresentationFormat>
  <Paragraphs>96</Paragraphs>
  <Slides>21</Slides>
  <Notes>3</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21</vt:i4>
      </vt:variant>
    </vt:vector>
  </HeadingPairs>
  <TitlesOfParts>
    <vt:vector size="32" baseType="lpstr">
      <vt:lpstr>Helvetica Neue</vt:lpstr>
      <vt:lpstr>Arial</vt:lpstr>
      <vt:lpstr>Arial</vt:lpstr>
      <vt:lpstr>Calibri</vt:lpstr>
      <vt:lpstr>Calibri Light</vt:lpstr>
      <vt:lpstr>Century Gothic</vt:lpstr>
      <vt:lpstr>Courier New</vt:lpstr>
      <vt:lpstr>Franklin Gothic Book</vt:lpstr>
      <vt:lpstr>Franklin Gothic Demi</vt:lpstr>
      <vt:lpstr>Wingdings 2</vt:lpstr>
      <vt:lpstr>DividendVTI</vt:lpstr>
      <vt:lpstr>CHICAGO FOOD INSPECTION</vt:lpstr>
      <vt:lpstr>PowerPoint Presentation</vt:lpstr>
      <vt:lpstr>PowerPoint Presentation</vt:lpstr>
      <vt:lpstr>PowerPoint Presentation</vt:lpstr>
      <vt:lpstr>PowerPoint Presentation</vt:lpstr>
      <vt:lpstr>Data cleaning</vt:lpstr>
      <vt:lpstr>Visualization of Correlations </vt:lpstr>
      <vt:lpstr>EXPLORATORY DATA ANALYSIS </vt:lpstr>
      <vt:lpstr>EXPLORATORY DATA ANALYSIS </vt:lpstr>
      <vt:lpstr>PowerPoint Presentation</vt:lpstr>
      <vt:lpstr>Results analysis</vt:lpstr>
      <vt:lpstr>PowerPoint Presentation</vt:lpstr>
      <vt:lpstr>PowerPoint Presentation</vt:lpstr>
      <vt:lpstr>Zip analysis</vt:lpstr>
      <vt:lpstr>Hypothesis testing</vt:lpstr>
      <vt:lpstr>Zip Analysis - Zip 60647</vt:lpstr>
      <vt:lpstr>Zip analysis Zip 60614</vt:lpstr>
      <vt:lpstr>PowerPoint Presentation</vt:lpstr>
      <vt:lpstr>failed inspection &amp; RESTAURANT </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Lorem Ipsum</dc:title>
  <dc:creator>Sam Tam</dc:creator>
  <cp:lastModifiedBy>Sam Tam</cp:lastModifiedBy>
  <cp:revision>74</cp:revision>
  <dcterms:created xsi:type="dcterms:W3CDTF">2020-08-21T01:47:52Z</dcterms:created>
  <dcterms:modified xsi:type="dcterms:W3CDTF">2020-10-15T02:52:50Z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